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98" r:id="rId5"/>
    <p:sldId id="292" r:id="rId6"/>
    <p:sldId id="299" r:id="rId7"/>
    <p:sldId id="303" r:id="rId8"/>
    <p:sldId id="300" r:id="rId9"/>
    <p:sldId id="276" r:id="rId10"/>
    <p:sldId id="286" r:id="rId11"/>
    <p:sldId id="301" r:id="rId12"/>
    <p:sldId id="302" r:id="rId13"/>
    <p:sldId id="278" r:id="rId14"/>
    <p:sldId id="309" r:id="rId15"/>
    <p:sldId id="308" r:id="rId16"/>
    <p:sldId id="294" r:id="rId17"/>
    <p:sldId id="279" r:id="rId18"/>
    <p:sldId id="283" r:id="rId19"/>
    <p:sldId id="305" r:id="rId20"/>
    <p:sldId id="307" r:id="rId21"/>
    <p:sldId id="296" r:id="rId22"/>
    <p:sldId id="304" r:id="rId23"/>
    <p:sldId id="297" r:id="rId24"/>
    <p:sldId id="274" r:id="rId25"/>
    <p:sldId id="27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555"/>
    <a:srgbClr val="FFAAAA"/>
    <a:srgbClr val="FF8080"/>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48C1C7-0BC4-414B-A611-1E756F4751DA}" v="151" dt="2023-03-21T15:14:32.736"/>
    <p1510:client id="{3DF345CB-DBD5-4C9F-94B4-EA137FD34C82}" v="48" dt="2023-03-21T12:58:10.977"/>
    <p1510:client id="{8B04EB3C-ADFA-4CF7-ABAD-B31FD2E1A8CD}" v="516" dt="2023-03-21T12:54:57.194"/>
    <p1510:client id="{DA3CE43A-FDE2-4553-9A3F-C08AB0A22DBA}" v="4" vWet="6" dt="2023-03-21T12:35:40.7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a:t>Comparison</a:t>
            </a:r>
            <a:r>
              <a:rPr lang="en-GB" baseline="0"/>
              <a:t> of Energy Production Per Day</a:t>
            </a:r>
            <a:endParaRPr lang="en-GB"/>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Hydrogen kWh</c:v>
                </c:pt>
              </c:strCache>
            </c:strRef>
          </c:tx>
          <c:spPr>
            <a:solidFill>
              <a:schemeClr val="accent1"/>
            </a:solidFill>
            <a:ln>
              <a:noFill/>
            </a:ln>
            <a:effectLst/>
          </c:spPr>
          <c:invertIfNegative val="0"/>
          <c:cat>
            <c:numRef>
              <c:f>Sheet1!$A$2:$A$5</c:f>
              <c:numCache>
                <c:formatCode>General</c:formatCode>
                <c:ptCount val="4"/>
              </c:numCache>
            </c:numRef>
          </c:cat>
          <c:val>
            <c:numRef>
              <c:f>Sheet1!$B$2:$B$5</c:f>
              <c:numCache>
                <c:formatCode>General</c:formatCode>
                <c:ptCount val="4"/>
                <c:pt idx="0">
                  <c:v>1100</c:v>
                </c:pt>
                <c:pt idx="1">
                  <c:v>0</c:v>
                </c:pt>
                <c:pt idx="2">
                  <c:v>0</c:v>
                </c:pt>
                <c:pt idx="3">
                  <c:v>0</c:v>
                </c:pt>
              </c:numCache>
            </c:numRef>
          </c:val>
          <c:extLst>
            <c:ext xmlns:c16="http://schemas.microsoft.com/office/drawing/2014/chart" uri="{C3380CC4-5D6E-409C-BE32-E72D297353CC}">
              <c16:uniqueId val="{00000000-4386-4E05-8454-7911FE7AE391}"/>
            </c:ext>
          </c:extLst>
        </c:ser>
        <c:ser>
          <c:idx val="1"/>
          <c:order val="1"/>
          <c:tx>
            <c:strRef>
              <c:f>Sheet1!$C$1</c:f>
              <c:strCache>
                <c:ptCount val="1"/>
                <c:pt idx="0">
                  <c:v> Hydro kWh</c:v>
                </c:pt>
              </c:strCache>
            </c:strRef>
          </c:tx>
          <c:spPr>
            <a:solidFill>
              <a:schemeClr val="accent2"/>
            </a:solidFill>
            <a:ln>
              <a:noFill/>
            </a:ln>
            <a:effectLst/>
          </c:spPr>
          <c:invertIfNegative val="0"/>
          <c:cat>
            <c:numRef>
              <c:f>Sheet1!$A$2:$A$5</c:f>
              <c:numCache>
                <c:formatCode>General</c:formatCode>
                <c:ptCount val="4"/>
              </c:numCache>
            </c:numRef>
          </c:cat>
          <c:val>
            <c:numRef>
              <c:f>Sheet1!$C$2:$C$5</c:f>
              <c:numCache>
                <c:formatCode>General</c:formatCode>
                <c:ptCount val="4"/>
                <c:pt idx="0">
                  <c:v>0</c:v>
                </c:pt>
                <c:pt idx="1">
                  <c:v>500</c:v>
                </c:pt>
                <c:pt idx="2">
                  <c:v>0</c:v>
                </c:pt>
                <c:pt idx="3">
                  <c:v>0</c:v>
                </c:pt>
              </c:numCache>
            </c:numRef>
          </c:val>
          <c:extLst>
            <c:ext xmlns:c16="http://schemas.microsoft.com/office/drawing/2014/chart" uri="{C3380CC4-5D6E-409C-BE32-E72D297353CC}">
              <c16:uniqueId val="{00000001-4386-4E05-8454-7911FE7AE391}"/>
            </c:ext>
          </c:extLst>
        </c:ser>
        <c:ser>
          <c:idx val="2"/>
          <c:order val="2"/>
          <c:tx>
            <c:strRef>
              <c:f>Sheet1!$D$1</c:f>
              <c:strCache>
                <c:ptCount val="1"/>
                <c:pt idx="0">
                  <c:v>Solar kWh</c:v>
                </c:pt>
              </c:strCache>
            </c:strRef>
          </c:tx>
          <c:spPr>
            <a:solidFill>
              <a:schemeClr val="accent3"/>
            </a:solidFill>
            <a:ln>
              <a:noFill/>
            </a:ln>
            <a:effectLst/>
          </c:spPr>
          <c:invertIfNegative val="0"/>
          <c:cat>
            <c:numRef>
              <c:f>Sheet1!$A$2:$A$5</c:f>
              <c:numCache>
                <c:formatCode>General</c:formatCode>
                <c:ptCount val="4"/>
              </c:numCache>
            </c:numRef>
          </c:cat>
          <c:val>
            <c:numRef>
              <c:f>Sheet1!$D$2:$D$5</c:f>
              <c:numCache>
                <c:formatCode>General</c:formatCode>
                <c:ptCount val="4"/>
                <c:pt idx="0">
                  <c:v>0</c:v>
                </c:pt>
                <c:pt idx="1">
                  <c:v>0</c:v>
                </c:pt>
                <c:pt idx="2">
                  <c:v>400</c:v>
                </c:pt>
                <c:pt idx="3">
                  <c:v>0</c:v>
                </c:pt>
              </c:numCache>
            </c:numRef>
          </c:val>
          <c:extLst>
            <c:ext xmlns:c16="http://schemas.microsoft.com/office/drawing/2014/chart" uri="{C3380CC4-5D6E-409C-BE32-E72D297353CC}">
              <c16:uniqueId val="{00000002-4386-4E05-8454-7911FE7AE391}"/>
            </c:ext>
          </c:extLst>
        </c:ser>
        <c:dLbls>
          <c:showLegendKey val="0"/>
          <c:showVal val="0"/>
          <c:showCatName val="0"/>
          <c:showSerName val="0"/>
          <c:showPercent val="0"/>
          <c:showBubbleSize val="0"/>
        </c:dLbls>
        <c:gapWidth val="219"/>
        <c:overlap val="-27"/>
        <c:axId val="1250776032"/>
        <c:axId val="1250777280"/>
      </c:barChart>
      <c:catAx>
        <c:axId val="1250776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0777280"/>
        <c:crosses val="autoZero"/>
        <c:auto val="1"/>
        <c:lblAlgn val="ctr"/>
        <c:lblOffset val="100"/>
        <c:noMultiLvlLbl val="0"/>
      </c:catAx>
      <c:valAx>
        <c:axId val="1250777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50776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3/21/2023</a:t>
            </a:fld>
            <a:endParaRPr lang="en-US"/>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a:p>
        </p:txBody>
      </p:sp>
    </p:spTree>
    <p:extLst>
      <p:ext uri="{BB962C8B-B14F-4D97-AF65-F5344CB8AC3E}">
        <p14:creationId xmlns:p14="http://schemas.microsoft.com/office/powerpoint/2010/main" val="1594247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 explain this sketch</a:t>
            </a:r>
            <a:br>
              <a:rPr lang="en-GB"/>
            </a:br>
            <a:br>
              <a:rPr lang="en-GB"/>
            </a:br>
            <a:r>
              <a:rPr lang="en-GB"/>
              <a:t>Also roleplay will be done after this slide. Done</a:t>
            </a:r>
          </a:p>
        </p:txBody>
      </p:sp>
      <p:sp>
        <p:nvSpPr>
          <p:cNvPr id="4" name="Slide Number Placeholder 3"/>
          <p:cNvSpPr>
            <a:spLocks noGrp="1"/>
          </p:cNvSpPr>
          <p:nvPr>
            <p:ph type="sldNum" sz="quarter" idx="5"/>
          </p:nvPr>
        </p:nvSpPr>
        <p:spPr/>
        <p:txBody>
          <a:bodyPr/>
          <a:lstStyle/>
          <a:p>
            <a:fld id="{8D7D3E5B-4BED-B24C-9674-6B6454D04561}" type="slidenum">
              <a:rPr lang="en-US" smtClean="0"/>
              <a:t>10</a:t>
            </a:fld>
            <a:endParaRPr lang="en-US"/>
          </a:p>
        </p:txBody>
      </p:sp>
    </p:spTree>
    <p:extLst>
      <p:ext uri="{BB962C8B-B14F-4D97-AF65-F5344CB8AC3E}">
        <p14:creationId xmlns:p14="http://schemas.microsoft.com/office/powerpoint/2010/main" val="95741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Ammaar</a:t>
            </a:r>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a:p>
        </p:txBody>
      </p:sp>
    </p:spTree>
    <p:extLst>
      <p:ext uri="{BB962C8B-B14F-4D97-AF65-F5344CB8AC3E}">
        <p14:creationId xmlns:p14="http://schemas.microsoft.com/office/powerpoint/2010/main" val="3390123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Z&gt;E</a:t>
            </a:r>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a:p>
        </p:txBody>
      </p:sp>
    </p:spTree>
    <p:extLst>
      <p:ext uri="{BB962C8B-B14F-4D97-AF65-F5344CB8AC3E}">
        <p14:creationId xmlns:p14="http://schemas.microsoft.com/office/powerpoint/2010/main" val="101961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a:t>
            </a:r>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a:p>
        </p:txBody>
      </p:sp>
    </p:spTree>
    <p:extLst>
      <p:ext uri="{BB962C8B-B14F-4D97-AF65-F5344CB8AC3E}">
        <p14:creationId xmlns:p14="http://schemas.microsoft.com/office/powerpoint/2010/main" val="4079911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Saleh</a:t>
            </a:r>
            <a:endParaRPr lang="en-GB">
              <a:cs typeface="Calibri"/>
            </a:endParaRPr>
          </a:p>
        </p:txBody>
      </p:sp>
      <p:sp>
        <p:nvSpPr>
          <p:cNvPr id="4" name="Slide Number Placeholder 3"/>
          <p:cNvSpPr>
            <a:spLocks noGrp="1"/>
          </p:cNvSpPr>
          <p:nvPr>
            <p:ph type="sldNum" sz="quarter" idx="5"/>
          </p:nvPr>
        </p:nvSpPr>
        <p:spPr/>
        <p:txBody>
          <a:bodyPr/>
          <a:lstStyle/>
          <a:p>
            <a:fld id="{8D7D3E5B-4BED-B24C-9674-6B6454D04561}" type="slidenum">
              <a:rPr lang="en-US" smtClean="0"/>
              <a:t>15</a:t>
            </a:fld>
            <a:endParaRPr lang="en-US"/>
          </a:p>
        </p:txBody>
      </p:sp>
    </p:spTree>
    <p:extLst>
      <p:ext uri="{BB962C8B-B14F-4D97-AF65-F5344CB8AC3E}">
        <p14:creationId xmlns:p14="http://schemas.microsoft.com/office/powerpoint/2010/main" val="4137063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Zeyad – link to website. Done</a:t>
            </a:r>
          </a:p>
          <a:p>
            <a:r>
              <a:rPr lang="en-GB"/>
              <a:t>Uzair? – link to leaflet. </a:t>
            </a:r>
          </a:p>
        </p:txBody>
      </p:sp>
      <p:sp>
        <p:nvSpPr>
          <p:cNvPr id="4" name="Slide Number Placeholder 3"/>
          <p:cNvSpPr>
            <a:spLocks noGrp="1"/>
          </p:cNvSpPr>
          <p:nvPr>
            <p:ph type="sldNum" sz="quarter" idx="5"/>
          </p:nvPr>
        </p:nvSpPr>
        <p:spPr/>
        <p:txBody>
          <a:bodyPr/>
          <a:lstStyle/>
          <a:p>
            <a:fld id="{8D7D3E5B-4BED-B24C-9674-6B6454D04561}" type="slidenum">
              <a:rPr lang="en-US" smtClean="0"/>
              <a:t>16</a:t>
            </a:fld>
            <a:endParaRPr lang="en-US"/>
          </a:p>
        </p:txBody>
      </p:sp>
    </p:spTree>
    <p:extLst>
      <p:ext uri="{BB962C8B-B14F-4D97-AF65-F5344CB8AC3E}">
        <p14:creationId xmlns:p14="http://schemas.microsoft.com/office/powerpoint/2010/main" val="3953029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Game Link To Be Added Here (Ilkin has file?)</a:t>
            </a:r>
          </a:p>
        </p:txBody>
      </p:sp>
      <p:sp>
        <p:nvSpPr>
          <p:cNvPr id="4" name="Slide Number Placeholder 3"/>
          <p:cNvSpPr>
            <a:spLocks noGrp="1"/>
          </p:cNvSpPr>
          <p:nvPr>
            <p:ph type="sldNum" sz="quarter" idx="5"/>
          </p:nvPr>
        </p:nvSpPr>
        <p:spPr/>
        <p:txBody>
          <a:bodyPr/>
          <a:lstStyle/>
          <a:p>
            <a:fld id="{8D7D3E5B-4BED-B24C-9674-6B6454D04561}" type="slidenum">
              <a:rPr lang="en-US" smtClean="0"/>
              <a:t>17</a:t>
            </a:fld>
            <a:endParaRPr lang="en-US"/>
          </a:p>
        </p:txBody>
      </p:sp>
    </p:spTree>
    <p:extLst>
      <p:ext uri="{BB962C8B-B14F-4D97-AF65-F5344CB8AC3E}">
        <p14:creationId xmlns:p14="http://schemas.microsoft.com/office/powerpoint/2010/main" val="64706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Adam</a:t>
            </a:r>
          </a:p>
        </p:txBody>
      </p:sp>
      <p:sp>
        <p:nvSpPr>
          <p:cNvPr id="4" name="Slide Number Placeholder 3"/>
          <p:cNvSpPr>
            <a:spLocks noGrp="1"/>
          </p:cNvSpPr>
          <p:nvPr>
            <p:ph type="sldNum" sz="quarter" idx="5"/>
          </p:nvPr>
        </p:nvSpPr>
        <p:spPr/>
        <p:txBody>
          <a:bodyPr/>
          <a:lstStyle/>
          <a:p>
            <a:fld id="{8D7D3E5B-4BED-B24C-9674-6B6454D04561}" type="slidenum">
              <a:rPr lang="en-US" smtClean="0"/>
              <a:t>18</a:t>
            </a:fld>
            <a:endParaRPr lang="en-US"/>
          </a:p>
        </p:txBody>
      </p:sp>
    </p:spTree>
    <p:extLst>
      <p:ext uri="{BB962C8B-B14F-4D97-AF65-F5344CB8AC3E}">
        <p14:creationId xmlns:p14="http://schemas.microsoft.com/office/powerpoint/2010/main" val="3534006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Adam</a:t>
            </a:r>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a:p>
        </p:txBody>
      </p:sp>
    </p:spTree>
    <p:extLst>
      <p:ext uri="{BB962C8B-B14F-4D97-AF65-F5344CB8AC3E}">
        <p14:creationId xmlns:p14="http://schemas.microsoft.com/office/powerpoint/2010/main" val="2038221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Calibri"/>
              </a:rPr>
              <a:t>Adam</a:t>
            </a:r>
          </a:p>
        </p:txBody>
      </p:sp>
      <p:sp>
        <p:nvSpPr>
          <p:cNvPr id="4" name="Slide Number Placeholder 3"/>
          <p:cNvSpPr>
            <a:spLocks noGrp="1"/>
          </p:cNvSpPr>
          <p:nvPr>
            <p:ph type="sldNum" sz="quarter" idx="5"/>
          </p:nvPr>
        </p:nvSpPr>
        <p:spPr/>
        <p:txBody>
          <a:bodyPr/>
          <a:lstStyle/>
          <a:p>
            <a:fld id="{8D7D3E5B-4BED-B24C-9674-6B6454D04561}" type="slidenum">
              <a:rPr lang="en-US" smtClean="0"/>
              <a:t>20</a:t>
            </a:fld>
            <a:endParaRPr lang="en-US"/>
          </a:p>
        </p:txBody>
      </p:sp>
    </p:spTree>
    <p:extLst>
      <p:ext uri="{BB962C8B-B14F-4D97-AF65-F5344CB8AC3E}">
        <p14:creationId xmlns:p14="http://schemas.microsoft.com/office/powerpoint/2010/main" val="132318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Give a nickname for each student – link it to energy. Done</a:t>
            </a:r>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a:p>
        </p:txBody>
      </p:sp>
    </p:spTree>
    <p:extLst>
      <p:ext uri="{BB962C8B-B14F-4D97-AF65-F5344CB8AC3E}">
        <p14:creationId xmlns:p14="http://schemas.microsoft.com/office/powerpoint/2010/main" val="1746550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Saleh – talk about teamwork. Added on.</a:t>
            </a:r>
          </a:p>
        </p:txBody>
      </p:sp>
      <p:sp>
        <p:nvSpPr>
          <p:cNvPr id="4" name="Slide Number Placeholder 3"/>
          <p:cNvSpPr>
            <a:spLocks noGrp="1"/>
          </p:cNvSpPr>
          <p:nvPr>
            <p:ph type="sldNum" sz="quarter" idx="5"/>
          </p:nvPr>
        </p:nvSpPr>
        <p:spPr/>
        <p:txBody>
          <a:bodyPr/>
          <a:lstStyle/>
          <a:p>
            <a:fld id="{8D7D3E5B-4BED-B24C-9674-6B6454D04561}" type="slidenum">
              <a:rPr lang="en-US" smtClean="0"/>
              <a:t>21</a:t>
            </a:fld>
            <a:endParaRPr lang="en-US"/>
          </a:p>
        </p:txBody>
      </p:sp>
    </p:spTree>
    <p:extLst>
      <p:ext uri="{BB962C8B-B14F-4D97-AF65-F5344CB8AC3E}">
        <p14:creationId xmlns:p14="http://schemas.microsoft.com/office/powerpoint/2010/main" val="3257358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22</a:t>
            </a:fld>
            <a:endParaRPr lang="en-US"/>
          </a:p>
        </p:txBody>
      </p:sp>
    </p:spTree>
    <p:extLst>
      <p:ext uri="{BB962C8B-B14F-4D97-AF65-F5344CB8AC3E}">
        <p14:creationId xmlns:p14="http://schemas.microsoft.com/office/powerpoint/2010/main" val="23182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Saleh  In this year’s First Lego League competition we were tasked with finding a solution to the current energy crisis in England.</a:t>
            </a:r>
          </a:p>
          <a:p>
            <a:r>
              <a:rPr lang="en-GB"/>
              <a:t>So as a team we have come together as one to find a solution, being power storage units, which can be installed in power grids (be it for stationary or transportation) to store excess energy using a renewable energy generator that will create 0 to little greenhouse gasses.</a:t>
            </a:r>
          </a:p>
          <a:p>
            <a:endParaRPr lang="en-GB"/>
          </a:p>
          <a:p>
            <a:endParaRPr lang="en-GB"/>
          </a:p>
          <a:p>
            <a:r>
              <a:rPr lang="en-GB"/>
              <a:t>Saleh – link it to global warming and when you are expressing your views give an example of energy prices increasing “ the energy bill has increased by £300 in my 3 bedroom house…..”</a:t>
            </a:r>
          </a:p>
          <a:p>
            <a:endParaRPr lang="en-US"/>
          </a:p>
        </p:txBody>
      </p:sp>
      <p:sp>
        <p:nvSpPr>
          <p:cNvPr id="4" name="Slide Number Placeholder 3"/>
          <p:cNvSpPr>
            <a:spLocks noGrp="1"/>
          </p:cNvSpPr>
          <p:nvPr>
            <p:ph type="sldNum" sz="quarter" idx="5"/>
          </p:nvPr>
        </p:nvSpPr>
        <p:spPr/>
        <p:txBody>
          <a:bodyPr/>
          <a:lstStyle/>
          <a:p>
            <a:fld id="{8D7D3E5B-4BED-B24C-9674-6B6454D04561}" type="slidenum">
              <a:rPr lang="en-US" smtClean="0"/>
              <a:t>3</a:t>
            </a:fld>
            <a:endParaRPr lang="en-US"/>
          </a:p>
        </p:txBody>
      </p:sp>
    </p:spTree>
    <p:extLst>
      <p:ext uri="{BB962C8B-B14F-4D97-AF65-F5344CB8AC3E}">
        <p14:creationId xmlns:p14="http://schemas.microsoft.com/office/powerpoint/2010/main" val="4272828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Z.E</a:t>
            </a:r>
          </a:p>
          <a:p>
            <a:r>
              <a:rPr lang="en-GB"/>
              <a:t>So we are going to be using hydrogen inside of our design, now hydrogen is……</a:t>
            </a:r>
          </a:p>
        </p:txBody>
      </p:sp>
      <p:sp>
        <p:nvSpPr>
          <p:cNvPr id="4" name="Slide Number Placeholder 3"/>
          <p:cNvSpPr>
            <a:spLocks noGrp="1"/>
          </p:cNvSpPr>
          <p:nvPr>
            <p:ph type="sldNum" sz="quarter" idx="5"/>
          </p:nvPr>
        </p:nvSpPr>
        <p:spPr/>
        <p:txBody>
          <a:bodyPr/>
          <a:lstStyle/>
          <a:p>
            <a:fld id="{8D7D3E5B-4BED-B24C-9674-6B6454D04561}" type="slidenum">
              <a:rPr lang="en-US" smtClean="0"/>
              <a:t>4</a:t>
            </a:fld>
            <a:endParaRPr lang="en-US"/>
          </a:p>
        </p:txBody>
      </p:sp>
    </p:spTree>
    <p:extLst>
      <p:ext uri="{BB962C8B-B14F-4D97-AF65-F5344CB8AC3E}">
        <p14:creationId xmlns:p14="http://schemas.microsoft.com/office/powerpoint/2010/main" val="3458413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Why hydrogen? Z.E</a:t>
            </a:r>
          </a:p>
        </p:txBody>
      </p:sp>
      <p:sp>
        <p:nvSpPr>
          <p:cNvPr id="4" name="Slide Number Placeholder 3"/>
          <p:cNvSpPr>
            <a:spLocks noGrp="1"/>
          </p:cNvSpPr>
          <p:nvPr>
            <p:ph type="sldNum" sz="quarter" idx="5"/>
          </p:nvPr>
        </p:nvSpPr>
        <p:spPr/>
        <p:txBody>
          <a:bodyPr/>
          <a:lstStyle/>
          <a:p>
            <a:fld id="{8D7D3E5B-4BED-B24C-9674-6B6454D04561}" type="slidenum">
              <a:rPr lang="en-US" smtClean="0"/>
              <a:t>5</a:t>
            </a:fld>
            <a:endParaRPr lang="en-US"/>
          </a:p>
        </p:txBody>
      </p:sp>
    </p:spTree>
    <p:extLst>
      <p:ext uri="{BB962C8B-B14F-4D97-AF65-F5344CB8AC3E}">
        <p14:creationId xmlns:p14="http://schemas.microsoft.com/office/powerpoint/2010/main" val="4067575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Zeyad  </a:t>
            </a:r>
          </a:p>
          <a:p>
            <a:r>
              <a:rPr lang="en-GB"/>
              <a:t>Whoever is doing this slide simplify it. Umar S simplify this. It’s been dumbed down – Ammaar M</a:t>
            </a:r>
          </a:p>
        </p:txBody>
      </p:sp>
      <p:sp>
        <p:nvSpPr>
          <p:cNvPr id="4" name="Slide Number Placeholder 3"/>
          <p:cNvSpPr>
            <a:spLocks noGrp="1"/>
          </p:cNvSpPr>
          <p:nvPr>
            <p:ph type="sldNum" sz="quarter" idx="5"/>
          </p:nvPr>
        </p:nvSpPr>
        <p:spPr/>
        <p:txBody>
          <a:bodyPr/>
          <a:lstStyle/>
          <a:p>
            <a:fld id="{8D7D3E5B-4BED-B24C-9674-6B6454D04561}" type="slidenum">
              <a:rPr lang="en-US" smtClean="0"/>
              <a:t>6</a:t>
            </a:fld>
            <a:endParaRPr lang="en-US"/>
          </a:p>
        </p:txBody>
      </p:sp>
    </p:spTree>
    <p:extLst>
      <p:ext uri="{BB962C8B-B14F-4D97-AF65-F5344CB8AC3E}">
        <p14:creationId xmlns:p14="http://schemas.microsoft.com/office/powerpoint/2010/main" val="1725958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t>Faaris</a:t>
            </a:r>
            <a:r>
              <a:rPr lang="en-US" cap="none"/>
              <a:t> - The first part of the design is an electrolysis system which converts water into hydrogen with oxygen as a by-product with no carbon emissions.</a:t>
            </a:r>
          </a:p>
          <a:p>
            <a:pPr algn="just"/>
            <a:r>
              <a:rPr lang="en-US" cap="none"/>
              <a:t>The water used for this process will be obtained from sea water which will be purified before it is converted into hydrogen for domestic use for small power grids used to power multiple homes to industrial scale factories.</a:t>
            </a:r>
          </a:p>
        </p:txBody>
      </p:sp>
      <p:sp>
        <p:nvSpPr>
          <p:cNvPr id="4" name="Slide Number Placeholder 3"/>
          <p:cNvSpPr>
            <a:spLocks noGrp="1"/>
          </p:cNvSpPr>
          <p:nvPr>
            <p:ph type="sldNum" sz="quarter" idx="5"/>
          </p:nvPr>
        </p:nvSpPr>
        <p:spPr/>
        <p:txBody>
          <a:bodyPr/>
          <a:lstStyle/>
          <a:p>
            <a:fld id="{8D7D3E5B-4BED-B24C-9674-6B6454D04561}" type="slidenum">
              <a:rPr lang="en-US" smtClean="0"/>
              <a:t>7</a:t>
            </a:fld>
            <a:endParaRPr lang="en-US"/>
          </a:p>
        </p:txBody>
      </p:sp>
    </p:spTree>
    <p:extLst>
      <p:ext uri="{BB962C8B-B14F-4D97-AF65-F5344CB8AC3E}">
        <p14:creationId xmlns:p14="http://schemas.microsoft.com/office/powerpoint/2010/main" val="383012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Faaris</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second part of this design converts this hydrogen gas into liquid hydrogen which is converted into energy in the fuel cell. This is done by pressurizing the hydrogen down into a liquid form by putting it into a cryogenic chamber which will convert the hydrogen into a liquid form and then storing it in a separate tank before being used as energy for the fuel cell.</a:t>
            </a:r>
            <a:endParaRPr lang="en-GB"/>
          </a:p>
          <a:p>
            <a:endParaRPr lang="en-GB"/>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a:p>
        </p:txBody>
      </p:sp>
    </p:spTree>
    <p:extLst>
      <p:ext uri="{BB962C8B-B14F-4D97-AF65-F5344CB8AC3E}">
        <p14:creationId xmlns:p14="http://schemas.microsoft.com/office/powerpoint/2010/main" val="3912673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Faaris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 third part of the design is the fuel cell which will convert the hydrogen atoms excess negative charge into electricity through a process called oxidisation, the process of reacting with oxygen, where the hydrogen atoms will travel through a filter that will collect any excess negative charge and thereafter will be converted into water molecules and other by-products by reacting them with air from an open pipe on the opposite side of the filter.</a:t>
            </a:r>
          </a:p>
          <a:p>
            <a:r>
              <a:rPr lang="en-GB"/>
              <a:t>Umar Saleh - (ZE will tell you a simplification, lead with something akin to, “now what my colleague told you may be might complicated, which it is, but I’m here to simplify it for you…”)</a:t>
            </a:r>
          </a:p>
        </p:txBody>
      </p:sp>
      <p:sp>
        <p:nvSpPr>
          <p:cNvPr id="4" name="Slide Number Placeholder 3"/>
          <p:cNvSpPr>
            <a:spLocks noGrp="1"/>
          </p:cNvSpPr>
          <p:nvPr>
            <p:ph type="sldNum" sz="quarter" idx="5"/>
          </p:nvPr>
        </p:nvSpPr>
        <p:spPr/>
        <p:txBody>
          <a:bodyPr/>
          <a:lstStyle/>
          <a:p>
            <a:fld id="{8D7D3E5B-4BED-B24C-9674-6B6454D04561}" type="slidenum">
              <a:rPr lang="en-US" smtClean="0"/>
              <a:t>9</a:t>
            </a:fld>
            <a:endParaRPr lang="en-US"/>
          </a:p>
        </p:txBody>
      </p:sp>
    </p:spTree>
    <p:extLst>
      <p:ext uri="{BB962C8B-B14F-4D97-AF65-F5344CB8AC3E}">
        <p14:creationId xmlns:p14="http://schemas.microsoft.com/office/powerpoint/2010/main" val="353545681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a:t>Second level</a:t>
            </a:r>
          </a:p>
          <a:p>
            <a:pPr marL="285750" lvl="0" indent="-285750">
              <a:lnSpc>
                <a:spcPct val="100000"/>
              </a:lnSpc>
              <a:spcBef>
                <a:spcPts val="0"/>
              </a:spcBef>
            </a:pPr>
            <a:endParaRPr lang="en-US"/>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imghost4994.itch.io/hydrogen-car" TargetMode="External"/><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microsoft.com/office/2007/relationships/hdphoto" Target="../media/hdphoto7.wdp"/><Relationship Id="rId5" Type="http://schemas.openxmlformats.org/officeDocument/2006/relationships/image" Target="../media/image18.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a:t>Our innovative project design:</a:t>
            </a:r>
            <a:br>
              <a:rPr lang="en-US"/>
            </a:br>
            <a:r>
              <a:rPr lang="en-US" sz="1600"/>
              <a:t> </a:t>
            </a:r>
            <a:r>
              <a:rPr lang="en-US" sz="1600" b="0"/>
              <a:t>the hydrogen </a:t>
            </a:r>
            <a:br>
              <a:rPr lang="en-US" sz="1600" b="0"/>
            </a:br>
            <a:r>
              <a:rPr lang="en-US" sz="1600" b="0"/>
              <a:t> fuel storage</a:t>
            </a:r>
            <a:br>
              <a:rPr lang="en-US" sz="1600" b="0"/>
            </a:br>
            <a:r>
              <a:rPr lang="en-US" sz="1600" b="0"/>
              <a:t>   proposal</a:t>
            </a:r>
            <a:endParaRPr lang="en-US" b="0"/>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vert="horz" lIns="0" tIns="0" rIns="0" bIns="0" rtlCol="0" anchor="t">
            <a:noAutofit/>
          </a:bodyPr>
          <a:lstStyle/>
          <a:p>
            <a:r>
              <a:rPr lang="en-US"/>
              <a:t>T.I.B.H.s hydrogen connectors</a:t>
            </a:r>
          </a:p>
        </p:txBody>
      </p:sp>
      <p:pic>
        <p:nvPicPr>
          <p:cNvPr id="2" name="Picture 2" descr="Logo, company name&#10;&#10;Description automatically generated">
            <a:extLst>
              <a:ext uri="{FF2B5EF4-FFF2-40B4-BE49-F238E27FC236}">
                <a16:creationId xmlns:a16="http://schemas.microsoft.com/office/drawing/2014/main" id="{A1C5EA69-824C-D760-EF1D-0F574B76E95E}"/>
              </a:ext>
            </a:extLst>
          </p:cNvPr>
          <p:cNvPicPr>
            <a:picLocks noChangeAspect="1"/>
          </p:cNvPicPr>
          <p:nvPr/>
        </p:nvPicPr>
        <p:blipFill>
          <a:blip r:embed="rId3"/>
          <a:stretch>
            <a:fillRect/>
          </a:stretch>
        </p:blipFill>
        <p:spPr>
          <a:xfrm>
            <a:off x="10190104" y="382881"/>
            <a:ext cx="1482608" cy="1482608"/>
          </a:xfrm>
          <a:prstGeom prst="rect">
            <a:avLst/>
          </a:prstGeom>
        </p:spPr>
      </p:pic>
    </p:spTree>
    <p:extLst>
      <p:ext uri="{BB962C8B-B14F-4D97-AF65-F5344CB8AC3E}">
        <p14:creationId xmlns:p14="http://schemas.microsoft.com/office/powerpoint/2010/main" val="4040627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a:t>Some Concepts we came out with:</a:t>
            </a:r>
          </a:p>
        </p:txBody>
      </p:sp>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a:t>Facing the energy crisis</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10</a:t>
            </a:fld>
            <a:endParaRPr lang="en-US"/>
          </a:p>
        </p:txBody>
      </p:sp>
      <p:sp>
        <p:nvSpPr>
          <p:cNvPr id="5" name="Content Placeholder 4">
            <a:extLst>
              <a:ext uri="{FF2B5EF4-FFF2-40B4-BE49-F238E27FC236}">
                <a16:creationId xmlns:a16="http://schemas.microsoft.com/office/drawing/2014/main" id="{5E813726-7CD1-F9D4-07E3-3DB84A1C3374}"/>
              </a:ext>
            </a:extLst>
          </p:cNvPr>
          <p:cNvSpPr>
            <a:spLocks noGrp="1"/>
          </p:cNvSpPr>
          <p:nvPr>
            <p:ph sz="half" idx="2"/>
          </p:nvPr>
        </p:nvSpPr>
        <p:spPr/>
        <p:txBody>
          <a:bodyPr vert="horz" lIns="0" tIns="0" rIns="0" bIns="0" rtlCol="0" anchor="t">
            <a:noAutofit/>
          </a:bodyPr>
          <a:lstStyle/>
          <a:p>
            <a:r>
              <a:rPr lang="en-GB"/>
              <a:t>These are a few concepts our team designed together whilst working on our hydrogen energy design.</a:t>
            </a:r>
            <a:br>
              <a:rPr lang="en-GB"/>
            </a:br>
            <a:r>
              <a:rPr lang="en-GB"/>
              <a:t>                                                                           </a:t>
            </a:r>
          </a:p>
        </p:txBody>
      </p:sp>
      <p:pic>
        <p:nvPicPr>
          <p:cNvPr id="11" name="Picture 10" descr="A picture containing text">
            <a:extLst>
              <a:ext uri="{FF2B5EF4-FFF2-40B4-BE49-F238E27FC236}">
                <a16:creationId xmlns:a16="http://schemas.microsoft.com/office/drawing/2014/main" id="{20B9C29E-AB03-2ECF-6784-AB6BE2C4AE42}"/>
              </a:ext>
            </a:extLst>
          </p:cNvPr>
          <p:cNvPicPr>
            <a:picLocks noChangeAspect="1"/>
          </p:cNvPicPr>
          <p:nvPr/>
        </p:nvPicPr>
        <p:blipFill rotWithShape="1">
          <a:blip r:embed="rId3"/>
          <a:srcRect r="5302"/>
          <a:stretch/>
        </p:blipFill>
        <p:spPr>
          <a:xfrm rot="16200000">
            <a:off x="4736280" y="4282654"/>
            <a:ext cx="1479249" cy="2324939"/>
          </a:xfrm>
          <a:prstGeom prst="rect">
            <a:avLst/>
          </a:prstGeom>
        </p:spPr>
      </p:pic>
      <p:pic>
        <p:nvPicPr>
          <p:cNvPr id="13" name="Picture 12" descr="Diagram&#10;&#10;Description automatically generated">
            <a:extLst>
              <a:ext uri="{FF2B5EF4-FFF2-40B4-BE49-F238E27FC236}">
                <a16:creationId xmlns:a16="http://schemas.microsoft.com/office/drawing/2014/main" id="{36FF5A7B-1166-22BD-172E-D454FA80E3C7}"/>
              </a:ext>
            </a:extLst>
          </p:cNvPr>
          <p:cNvPicPr>
            <a:picLocks noChangeAspect="1"/>
          </p:cNvPicPr>
          <p:nvPr/>
        </p:nvPicPr>
        <p:blipFill>
          <a:blip r:embed="rId4"/>
          <a:stretch>
            <a:fillRect/>
          </a:stretch>
        </p:blipFill>
        <p:spPr>
          <a:xfrm>
            <a:off x="1320625" y="3579627"/>
            <a:ext cx="1504668" cy="2597054"/>
          </a:xfrm>
          <a:prstGeom prst="rect">
            <a:avLst/>
          </a:prstGeom>
        </p:spPr>
      </p:pic>
      <p:pic>
        <p:nvPicPr>
          <p:cNvPr id="9" name="Picture 8" descr="A picture containing text, old, dirty">
            <a:extLst>
              <a:ext uri="{FF2B5EF4-FFF2-40B4-BE49-F238E27FC236}">
                <a16:creationId xmlns:a16="http://schemas.microsoft.com/office/drawing/2014/main" id="{44001285-B5BC-976D-869F-046CA985921A}"/>
              </a:ext>
            </a:extLst>
          </p:cNvPr>
          <p:cNvPicPr>
            <a:picLocks noChangeAspect="1"/>
          </p:cNvPicPr>
          <p:nvPr/>
        </p:nvPicPr>
        <p:blipFill>
          <a:blip r:embed="rId5"/>
          <a:stretch>
            <a:fillRect/>
          </a:stretch>
        </p:blipFill>
        <p:spPr>
          <a:xfrm rot="16200000">
            <a:off x="8079173" y="3589474"/>
            <a:ext cx="2753591" cy="2423160"/>
          </a:xfrm>
          <a:prstGeom prst="rect">
            <a:avLst/>
          </a:prstGeom>
        </p:spPr>
      </p:pic>
    </p:spTree>
    <p:extLst>
      <p:ext uri="{BB962C8B-B14F-4D97-AF65-F5344CB8AC3E}">
        <p14:creationId xmlns:p14="http://schemas.microsoft.com/office/powerpoint/2010/main" val="39429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996D-DEE5-B6A8-3268-7AEBD1CD9737}"/>
              </a:ext>
            </a:extLst>
          </p:cNvPr>
          <p:cNvSpPr>
            <a:spLocks noGrp="1"/>
          </p:cNvSpPr>
          <p:nvPr>
            <p:ph type="title"/>
          </p:nvPr>
        </p:nvSpPr>
        <p:spPr/>
        <p:txBody>
          <a:bodyPr/>
          <a:lstStyle/>
          <a:p>
            <a:r>
              <a:rPr lang="en-US"/>
              <a:t>Innovation prototype</a:t>
            </a:r>
          </a:p>
        </p:txBody>
      </p:sp>
      <p:sp>
        <p:nvSpPr>
          <p:cNvPr id="4" name="Footer Placeholder 3">
            <a:extLst>
              <a:ext uri="{FF2B5EF4-FFF2-40B4-BE49-F238E27FC236}">
                <a16:creationId xmlns:a16="http://schemas.microsoft.com/office/drawing/2014/main" id="{DCAD8B31-EF89-4A01-4C4B-5FCD64C302B3}"/>
              </a:ext>
            </a:extLst>
          </p:cNvPr>
          <p:cNvSpPr>
            <a:spLocks noGrp="1"/>
          </p:cNvSpPr>
          <p:nvPr>
            <p:ph type="ftr" sz="quarter" idx="10"/>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9749CA90-B555-D2F7-7B60-AD301C6CD9C0}"/>
              </a:ext>
            </a:extLst>
          </p:cNvPr>
          <p:cNvSpPr>
            <a:spLocks noGrp="1"/>
          </p:cNvSpPr>
          <p:nvPr>
            <p:ph type="sldNum" sz="quarter" idx="11"/>
          </p:nvPr>
        </p:nvSpPr>
        <p:spPr/>
        <p:txBody>
          <a:bodyPr/>
          <a:lstStyle/>
          <a:p>
            <a:fld id="{09A01C0A-2BB6-49E7-91A3-DCB9F9F59583}" type="slidenum">
              <a:rPr lang="en-US" smtClean="0"/>
              <a:pPr/>
              <a:t>11</a:t>
            </a:fld>
            <a:endParaRPr lang="en-US"/>
          </a:p>
        </p:txBody>
      </p:sp>
    </p:spTree>
    <p:extLst>
      <p:ext uri="{BB962C8B-B14F-4D97-AF65-F5344CB8AC3E}">
        <p14:creationId xmlns:p14="http://schemas.microsoft.com/office/powerpoint/2010/main" val="117084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B82B3-7043-5606-7652-DCA86FAEC6D9}"/>
              </a:ext>
            </a:extLst>
          </p:cNvPr>
          <p:cNvSpPr>
            <a:spLocks noGrp="1"/>
          </p:cNvSpPr>
          <p:nvPr>
            <p:ph type="title"/>
          </p:nvPr>
        </p:nvSpPr>
        <p:spPr/>
        <p:txBody>
          <a:bodyPr/>
          <a:lstStyle/>
          <a:p>
            <a:r>
              <a:rPr lang="en-GB"/>
              <a:t>Roleplay</a:t>
            </a:r>
          </a:p>
        </p:txBody>
      </p:sp>
      <p:sp>
        <p:nvSpPr>
          <p:cNvPr id="3" name="Content Placeholder 2">
            <a:extLst>
              <a:ext uri="{FF2B5EF4-FFF2-40B4-BE49-F238E27FC236}">
                <a16:creationId xmlns:a16="http://schemas.microsoft.com/office/drawing/2014/main" id="{EAF19AFE-CC39-4616-5903-7E193A5BC8FA}"/>
              </a:ext>
            </a:extLst>
          </p:cNvPr>
          <p:cNvSpPr>
            <a:spLocks noGrp="1"/>
          </p:cNvSpPr>
          <p:nvPr>
            <p:ph sz="half" idx="2"/>
          </p:nvPr>
        </p:nvSpPr>
        <p:spPr/>
        <p:txBody>
          <a:bodyPr vert="horz" lIns="0" tIns="0" rIns="0" bIns="0" rtlCol="0" anchor="t">
            <a:noAutofit/>
          </a:bodyPr>
          <a:lstStyle/>
          <a:p>
            <a:pPr algn="ctr"/>
            <a:r>
              <a:rPr lang="en-GB" dirty="0"/>
              <a:t>In Townville, there is a catastrophic energy crisis. People need electricity in their homes and the town's crazy scientist has just found the solution...</a:t>
            </a:r>
          </a:p>
          <a:p>
            <a:pPr algn="ctr"/>
            <a:r>
              <a:rPr lang="en-GB" dirty="0"/>
              <a:t>Now a few of our colleagues will be demonstrating a roleplay to demonstrate the impact of our hydrogen energy.</a:t>
            </a:r>
          </a:p>
        </p:txBody>
      </p:sp>
      <p:sp>
        <p:nvSpPr>
          <p:cNvPr id="4" name="Footer Placeholder 3">
            <a:extLst>
              <a:ext uri="{FF2B5EF4-FFF2-40B4-BE49-F238E27FC236}">
                <a16:creationId xmlns:a16="http://schemas.microsoft.com/office/drawing/2014/main" id="{7761A0C6-DF80-6055-027E-B4D7A95E54CC}"/>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42DEE579-C240-245C-49BC-21D537BDE1C3}"/>
              </a:ext>
            </a:extLst>
          </p:cNvPr>
          <p:cNvSpPr>
            <a:spLocks noGrp="1"/>
          </p:cNvSpPr>
          <p:nvPr>
            <p:ph type="sldNum" sz="quarter" idx="11"/>
          </p:nvPr>
        </p:nvSpPr>
        <p:spPr/>
        <p:txBody>
          <a:bodyPr/>
          <a:lstStyle/>
          <a:p>
            <a:fld id="{09A01C0A-2BB6-49E7-91A3-DCB9F9F59583}" type="slidenum">
              <a:rPr lang="en-US" smtClean="0"/>
              <a:pPr/>
              <a:t>12</a:t>
            </a:fld>
            <a:endParaRPr lang="en-US"/>
          </a:p>
        </p:txBody>
      </p:sp>
    </p:spTree>
    <p:extLst>
      <p:ext uri="{BB962C8B-B14F-4D97-AF65-F5344CB8AC3E}">
        <p14:creationId xmlns:p14="http://schemas.microsoft.com/office/powerpoint/2010/main" val="814031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ite flag - Wikipedia">
            <a:extLst>
              <a:ext uri="{FF2B5EF4-FFF2-40B4-BE49-F238E27FC236}">
                <a16:creationId xmlns:a16="http://schemas.microsoft.com/office/drawing/2014/main" id="{EA9DFD99-ED6C-470B-AA8E-E4B19552DEB4}"/>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109605" y="348345"/>
            <a:ext cx="5472796" cy="6187438"/>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E2443205-8831-EB5C-54D0-CD21A6C01159}"/>
              </a:ext>
            </a:extLst>
          </p:cNvPr>
          <p:cNvSpPr>
            <a:spLocks noGrp="1"/>
          </p:cNvSpPr>
          <p:nvPr>
            <p:ph type="title"/>
          </p:nvPr>
        </p:nvSpPr>
        <p:spPr>
          <a:xfrm>
            <a:off x="313509" y="430828"/>
            <a:ext cx="7394027" cy="551793"/>
          </a:xfrm>
        </p:spPr>
        <p:txBody>
          <a:bodyPr/>
          <a:lstStyle/>
          <a:p>
            <a:r>
              <a:rPr lang="en-GB" sz="3200"/>
              <a:t>Statistics &amp; Research</a:t>
            </a:r>
            <a:r>
              <a:rPr lang="en-GB"/>
              <a:t>										</a:t>
            </a:r>
          </a:p>
        </p:txBody>
      </p:sp>
      <p:sp>
        <p:nvSpPr>
          <p:cNvPr id="12" name="Text Placeholder 11">
            <a:extLst>
              <a:ext uri="{FF2B5EF4-FFF2-40B4-BE49-F238E27FC236}">
                <a16:creationId xmlns:a16="http://schemas.microsoft.com/office/drawing/2014/main" id="{ECC3C65C-EE95-5D2C-91E1-6CC02020C512}"/>
              </a:ext>
            </a:extLst>
          </p:cNvPr>
          <p:cNvSpPr>
            <a:spLocks noGrp="1"/>
          </p:cNvSpPr>
          <p:nvPr>
            <p:ph type="body" sz="quarter" idx="31"/>
          </p:nvPr>
        </p:nvSpPr>
        <p:spPr/>
        <p:txBody>
          <a:bodyPr/>
          <a:lstStyle/>
          <a:p>
            <a:r>
              <a:rPr lang="en-GB"/>
              <a:t>Statistics</a:t>
            </a:r>
          </a:p>
        </p:txBody>
      </p:sp>
      <p:sp>
        <p:nvSpPr>
          <p:cNvPr id="11" name="Text Placeholder 10">
            <a:extLst>
              <a:ext uri="{FF2B5EF4-FFF2-40B4-BE49-F238E27FC236}">
                <a16:creationId xmlns:a16="http://schemas.microsoft.com/office/drawing/2014/main" id="{619A1073-17B6-1634-1B79-6B6E5D43C331}"/>
              </a:ext>
            </a:extLst>
          </p:cNvPr>
          <p:cNvSpPr>
            <a:spLocks noGrp="1"/>
          </p:cNvSpPr>
          <p:nvPr>
            <p:ph type="body" sz="quarter" idx="29"/>
          </p:nvPr>
        </p:nvSpPr>
        <p:spPr/>
        <p:txBody>
          <a:bodyPr vert="horz" lIns="0" tIns="0" rIns="0" bIns="0" rtlCol="0" anchor="t">
            <a:noAutofit/>
          </a:bodyPr>
          <a:lstStyle/>
          <a:p>
            <a:r>
              <a:rPr lang="en-GB"/>
              <a:t>Our hydrogen design is extremely efficient. </a:t>
            </a:r>
          </a:p>
          <a:p>
            <a:r>
              <a:rPr lang="en-GB"/>
              <a:t>According to British Gas, Ofgem and many other websites the average household </a:t>
            </a:r>
            <a:r>
              <a:rPr lang="en-GB" b="1"/>
              <a:t>uses 2,900kWh annually.</a:t>
            </a:r>
          </a:p>
          <a:p>
            <a:endParaRPr lang="en-GB"/>
          </a:p>
        </p:txBody>
      </p:sp>
      <p:sp>
        <p:nvSpPr>
          <p:cNvPr id="14" name="Text Placeholder 13">
            <a:extLst>
              <a:ext uri="{FF2B5EF4-FFF2-40B4-BE49-F238E27FC236}">
                <a16:creationId xmlns:a16="http://schemas.microsoft.com/office/drawing/2014/main" id="{6DAD2B0D-9FA2-6221-8ABB-E9465EFA75D9}"/>
              </a:ext>
            </a:extLst>
          </p:cNvPr>
          <p:cNvSpPr>
            <a:spLocks noGrp="1"/>
          </p:cNvSpPr>
          <p:nvPr>
            <p:ph type="body" sz="quarter" idx="33"/>
          </p:nvPr>
        </p:nvSpPr>
        <p:spPr/>
        <p:txBody>
          <a:bodyPr/>
          <a:lstStyle/>
          <a:p>
            <a:r>
              <a:rPr lang="en-GB"/>
              <a:t>Research</a:t>
            </a:r>
          </a:p>
        </p:txBody>
      </p:sp>
      <p:sp>
        <p:nvSpPr>
          <p:cNvPr id="13" name="Text Placeholder 12">
            <a:extLst>
              <a:ext uri="{FF2B5EF4-FFF2-40B4-BE49-F238E27FC236}">
                <a16:creationId xmlns:a16="http://schemas.microsoft.com/office/drawing/2014/main" id="{50AEEE55-E12C-6378-E745-417E319D4000}"/>
              </a:ext>
            </a:extLst>
          </p:cNvPr>
          <p:cNvSpPr>
            <a:spLocks noGrp="1"/>
          </p:cNvSpPr>
          <p:nvPr>
            <p:ph type="body" sz="quarter" idx="32"/>
          </p:nvPr>
        </p:nvSpPr>
        <p:spPr/>
        <p:txBody>
          <a:bodyPr/>
          <a:lstStyle/>
          <a:p>
            <a:r>
              <a:rPr lang="en-GB"/>
              <a:t>Hydrogen has started to commonly be used by many multi-national industries such as N.A.S.A. to generate fuel as well as using the by-product of water to supply astronauts on missions.</a:t>
            </a:r>
          </a:p>
        </p:txBody>
      </p:sp>
      <p:sp>
        <p:nvSpPr>
          <p:cNvPr id="5" name="Footer Placeholder 4">
            <a:extLst>
              <a:ext uri="{FF2B5EF4-FFF2-40B4-BE49-F238E27FC236}">
                <a16:creationId xmlns:a16="http://schemas.microsoft.com/office/drawing/2014/main" id="{F5C27D86-58E1-7A8D-3759-A2B358B49F2F}"/>
              </a:ext>
            </a:extLst>
          </p:cNvPr>
          <p:cNvSpPr>
            <a:spLocks noGrp="1"/>
          </p:cNvSpPr>
          <p:nvPr>
            <p:ph type="ftr" sz="quarter" idx="34"/>
          </p:nvPr>
        </p:nvSpPr>
        <p:spPr/>
        <p:txBody>
          <a:bodyPr/>
          <a:lstStyle/>
          <a:p>
            <a:r>
              <a:rPr lang="en-US"/>
              <a:t>Facing The Energy Crisis</a:t>
            </a:r>
          </a:p>
        </p:txBody>
      </p:sp>
      <p:sp>
        <p:nvSpPr>
          <p:cNvPr id="6" name="Slide Number Placeholder 5">
            <a:extLst>
              <a:ext uri="{FF2B5EF4-FFF2-40B4-BE49-F238E27FC236}">
                <a16:creationId xmlns:a16="http://schemas.microsoft.com/office/drawing/2014/main" id="{6E9872B9-2AA5-1B7D-B57D-6CC2E097814F}"/>
              </a:ext>
            </a:extLst>
          </p:cNvPr>
          <p:cNvSpPr>
            <a:spLocks noGrp="1"/>
          </p:cNvSpPr>
          <p:nvPr>
            <p:ph type="sldNum" sz="quarter" idx="35"/>
          </p:nvPr>
        </p:nvSpPr>
        <p:spPr/>
        <p:txBody>
          <a:bodyPr/>
          <a:lstStyle/>
          <a:p>
            <a:fld id="{09A01C0A-2BB6-49E7-91A3-DCB9F9F59583}" type="slidenum">
              <a:rPr lang="en-US" smtClean="0"/>
              <a:pPr/>
              <a:t>13</a:t>
            </a:fld>
            <a:endParaRPr lang="en-US"/>
          </a:p>
        </p:txBody>
      </p:sp>
      <p:graphicFrame>
        <p:nvGraphicFramePr>
          <p:cNvPr id="4" name="Chart 3">
            <a:extLst>
              <a:ext uri="{FF2B5EF4-FFF2-40B4-BE49-F238E27FC236}">
                <a16:creationId xmlns:a16="http://schemas.microsoft.com/office/drawing/2014/main" id="{C3B73223-8DA9-EFDC-9A9C-5E208FDC4963}"/>
              </a:ext>
            </a:extLst>
          </p:cNvPr>
          <p:cNvGraphicFramePr/>
          <p:nvPr>
            <p:extLst>
              <p:ext uri="{D42A27DB-BD31-4B8C-83A1-F6EECF244321}">
                <p14:modId xmlns:p14="http://schemas.microsoft.com/office/powerpoint/2010/main" val="3240665862"/>
              </p:ext>
            </p:extLst>
          </p:nvPr>
        </p:nvGraphicFramePr>
        <p:xfrm>
          <a:off x="6958200" y="885969"/>
          <a:ext cx="4976091" cy="5527034"/>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Box 1">
            <a:extLst>
              <a:ext uri="{FF2B5EF4-FFF2-40B4-BE49-F238E27FC236}">
                <a16:creationId xmlns:a16="http://schemas.microsoft.com/office/drawing/2014/main" id="{73BBB913-7FF2-0752-2A61-F7FDC8574F29}"/>
              </a:ext>
            </a:extLst>
          </p:cNvPr>
          <p:cNvSpPr txBox="1"/>
          <p:nvPr/>
        </p:nvSpPr>
        <p:spPr>
          <a:xfrm>
            <a:off x="854067" y="1115077"/>
            <a:ext cx="6533412" cy="523220"/>
          </a:xfrm>
          <a:prstGeom prst="rect">
            <a:avLst/>
          </a:prstGeom>
          <a:noFill/>
        </p:spPr>
        <p:txBody>
          <a:bodyPr wrap="square" lIns="91440" tIns="45720" rIns="91440" bIns="45720" rtlCol="0" anchor="t">
            <a:spAutoFit/>
          </a:bodyPr>
          <a:lstStyle/>
          <a:p>
            <a:r>
              <a:rPr lang="en-GB" sz="1400" b="0" i="0" dirty="0">
                <a:solidFill>
                  <a:srgbClr val="111111"/>
                </a:solidFill>
                <a:effectLst/>
                <a:latin typeface="Avenir Next LT Pro"/>
              </a:rPr>
              <a:t>250–693 </a:t>
            </a:r>
            <a:r>
              <a:rPr lang="en-GB" sz="1400" b="0" i="0" dirty="0" err="1">
                <a:solidFill>
                  <a:srgbClr val="111111"/>
                </a:solidFill>
                <a:effectLst/>
                <a:latin typeface="Avenir Next LT Pro"/>
              </a:rPr>
              <a:t>Wh</a:t>
            </a:r>
            <a:r>
              <a:rPr lang="en-GB" sz="1400" b="0" i="0" dirty="0">
                <a:solidFill>
                  <a:srgbClr val="111111"/>
                </a:solidFill>
                <a:effectLst/>
                <a:latin typeface="Avenir Next LT Pro"/>
              </a:rPr>
              <a:t>/L – Lithium energy </a:t>
            </a:r>
            <a:r>
              <a:rPr lang="en-GB" sz="1400" dirty="0">
                <a:solidFill>
                  <a:srgbClr val="111111"/>
                </a:solidFill>
                <a:latin typeface="Avenir Next LT Pro"/>
              </a:rPr>
              <a:t>density</a:t>
            </a:r>
            <a:br>
              <a:rPr lang="en-GB" sz="1400" dirty="0">
                <a:solidFill>
                  <a:srgbClr val="111111"/>
                </a:solidFill>
                <a:latin typeface="Avenir Next LT Pro"/>
              </a:rPr>
            </a:br>
            <a:r>
              <a:rPr lang="en-GB" sz="1400" dirty="0">
                <a:solidFill>
                  <a:srgbClr val="111111"/>
                </a:solidFill>
                <a:latin typeface="Avenir Next LT Pro"/>
              </a:rPr>
              <a:t>120</a:t>
            </a:r>
            <a:r>
              <a:rPr lang="en-GB" sz="1400" b="0" i="0" dirty="0">
                <a:solidFill>
                  <a:srgbClr val="111111"/>
                </a:solidFill>
                <a:effectLst/>
                <a:latin typeface="Avenir Next LT Pro"/>
              </a:rPr>
              <a:t> and 142 MJ/kg – Hydrogen energy density</a:t>
            </a:r>
            <a:endParaRPr lang="en-GB" sz="1400" dirty="0">
              <a:latin typeface="Avenir Next LT Pro"/>
            </a:endParaRPr>
          </a:p>
        </p:txBody>
      </p:sp>
    </p:spTree>
    <p:extLst>
      <p:ext uri="{BB962C8B-B14F-4D97-AF65-F5344CB8AC3E}">
        <p14:creationId xmlns:p14="http://schemas.microsoft.com/office/powerpoint/2010/main" val="3601953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a:xfrm>
            <a:off x="1228501" y="1155320"/>
            <a:ext cx="7781102" cy="970081"/>
          </a:xfrm>
        </p:spPr>
        <p:txBody>
          <a:bodyPr/>
          <a:lstStyle/>
          <a:p>
            <a:pPr algn="ctr"/>
            <a:r>
              <a:rPr lang="en-GB" sz="2000" i="1" cap="none"/>
              <a:t>Hydrogen holds great promise to meet many of our </a:t>
            </a:r>
            <a:r>
              <a:rPr lang="en-GB" sz="2000" b="1" i="1" cap="none"/>
              <a:t>future energy </a:t>
            </a:r>
            <a:r>
              <a:rPr lang="en-GB" sz="2000" i="1" cap="none"/>
              <a:t>needs</a:t>
            </a:r>
            <a:r>
              <a:rPr lang="en-GB" sz="2000" b="1" i="1" cap="none"/>
              <a:t> </a:t>
            </a:r>
            <a:r>
              <a:rPr lang="en-GB" sz="2000" i="1" cap="none"/>
              <a:t>and it addresses our </a:t>
            </a:r>
            <a:r>
              <a:rPr lang="en-GB" sz="2000" b="1" i="1" cap="none"/>
              <a:t>environmental</a:t>
            </a:r>
            <a:r>
              <a:rPr lang="en-GB" sz="2000" i="1" cap="none"/>
              <a:t> concerns.</a:t>
            </a:r>
            <a:endParaRPr lang="en-US" sz="2000" i="1" cap="none"/>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a:xfrm>
            <a:off x="1228500" y="2229358"/>
            <a:ext cx="8246426" cy="559184"/>
          </a:xfrm>
        </p:spPr>
        <p:txBody>
          <a:bodyPr/>
          <a:lstStyle/>
          <a:p>
            <a:r>
              <a:rPr lang="en-GB" b="0" i="0" u="none" strike="noStrike">
                <a:effectLst/>
                <a:latin typeface="Segoe UI" panose="020B0502040204020203" pitchFamily="34" charset="0"/>
              </a:rPr>
              <a:t>—</a:t>
            </a:r>
            <a:r>
              <a:rPr lang="en-US" b="0"/>
              <a:t>Dan Lipinski, Representative of the United States of America</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a:t>Facing the energy crisis</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dirty="0" smtClean="0"/>
              <a:pPr/>
              <a:t>14</a:t>
            </a:fld>
            <a:endParaRPr lang="en-US"/>
          </a:p>
        </p:txBody>
      </p:sp>
    </p:spTree>
    <p:extLst>
      <p:ext uri="{BB962C8B-B14F-4D97-AF65-F5344CB8AC3E}">
        <p14:creationId xmlns:p14="http://schemas.microsoft.com/office/powerpoint/2010/main" val="1572098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a:t>Inspiration</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a:t>Facing the energy crisis</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15</a:t>
            </a:fld>
            <a:endParaRPr lang="en-US"/>
          </a:p>
        </p:txBody>
      </p:sp>
      <p:sp>
        <p:nvSpPr>
          <p:cNvPr id="3" name="Content Placeholder 2">
            <a:extLst>
              <a:ext uri="{FF2B5EF4-FFF2-40B4-BE49-F238E27FC236}">
                <a16:creationId xmlns:a16="http://schemas.microsoft.com/office/drawing/2014/main" id="{94AF2D31-3EE0-04A6-D95B-595E9C887E9E}"/>
              </a:ext>
            </a:extLst>
          </p:cNvPr>
          <p:cNvSpPr>
            <a:spLocks noGrp="1"/>
          </p:cNvSpPr>
          <p:nvPr>
            <p:ph sz="half" idx="2"/>
          </p:nvPr>
        </p:nvSpPr>
        <p:spPr/>
        <p:txBody>
          <a:bodyPr vert="horz" lIns="0" tIns="0" rIns="0" bIns="0" rtlCol="0" anchor="t">
            <a:noAutofit/>
          </a:bodyPr>
          <a:lstStyle/>
          <a:p>
            <a:pPr algn="ctr"/>
            <a:r>
              <a:rPr lang="en-GB"/>
              <a:t>We took inspiration from </a:t>
            </a:r>
            <a:r>
              <a:rPr lang="en-GB" b="1" u="sng"/>
              <a:t>Toyota Mirai</a:t>
            </a:r>
            <a:r>
              <a:rPr lang="en-GB"/>
              <a:t> cars which utilise hydrogen fuel cells to power their cars. </a:t>
            </a:r>
          </a:p>
          <a:p>
            <a:pPr algn="ctr"/>
            <a:r>
              <a:rPr lang="en-GB"/>
              <a:t>We used a concept based on their hydrogen fuel cells along with an electrolysis process to make our innovative design.</a:t>
            </a:r>
          </a:p>
        </p:txBody>
      </p:sp>
      <p:pic>
        <p:nvPicPr>
          <p:cNvPr id="9" name="Picture 8" descr="A blue sports car&#10;&#10;Description automatically generated with medium confidence">
            <a:extLst>
              <a:ext uri="{FF2B5EF4-FFF2-40B4-BE49-F238E27FC236}">
                <a16:creationId xmlns:a16="http://schemas.microsoft.com/office/drawing/2014/main" id="{12BE5920-1AF3-E136-4B9C-75EA8738FC0E}"/>
              </a:ext>
            </a:extLst>
          </p:cNvPr>
          <p:cNvPicPr>
            <a:picLocks noChangeAspect="1"/>
          </p:cNvPicPr>
          <p:nvPr/>
        </p:nvPicPr>
        <p:blipFill rotWithShape="1">
          <a:blip r:embed="rId3"/>
          <a:srcRect l="-553" t="-1" r="28016" b="33578"/>
          <a:stretch/>
        </p:blipFill>
        <p:spPr>
          <a:xfrm>
            <a:off x="2403334" y="2436202"/>
            <a:ext cx="8843785" cy="4138331"/>
          </a:xfrm>
          <a:prstGeom prst="rect">
            <a:avLst/>
          </a:prstGeom>
        </p:spPr>
      </p:pic>
      <p:sp>
        <p:nvSpPr>
          <p:cNvPr id="10" name="TextBox 9">
            <a:extLst>
              <a:ext uri="{FF2B5EF4-FFF2-40B4-BE49-F238E27FC236}">
                <a16:creationId xmlns:a16="http://schemas.microsoft.com/office/drawing/2014/main" id="{07DBC6D5-3BDA-D357-E466-DD187A0EB59B}"/>
              </a:ext>
            </a:extLst>
          </p:cNvPr>
          <p:cNvSpPr txBox="1"/>
          <p:nvPr/>
        </p:nvSpPr>
        <p:spPr>
          <a:xfrm>
            <a:off x="9301932" y="6205201"/>
            <a:ext cx="2088444" cy="369332"/>
          </a:xfrm>
          <a:prstGeom prst="rect">
            <a:avLst/>
          </a:prstGeom>
          <a:noFill/>
        </p:spPr>
        <p:txBody>
          <a:bodyPr wrap="square" rtlCol="0">
            <a:spAutoFit/>
          </a:bodyPr>
          <a:lstStyle/>
          <a:p>
            <a:r>
              <a:rPr lang="en-GB"/>
              <a:t>A </a:t>
            </a:r>
            <a:r>
              <a:rPr lang="en-GB" u="sng"/>
              <a:t>Toyota Mirai</a:t>
            </a:r>
          </a:p>
        </p:txBody>
      </p:sp>
    </p:spTree>
    <p:extLst>
      <p:ext uri="{BB962C8B-B14F-4D97-AF65-F5344CB8AC3E}">
        <p14:creationId xmlns:p14="http://schemas.microsoft.com/office/powerpoint/2010/main" val="264617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C2709-77B9-B404-7677-D6B078CCD94C}"/>
              </a:ext>
            </a:extLst>
          </p:cNvPr>
          <p:cNvSpPr>
            <a:spLocks noGrp="1"/>
          </p:cNvSpPr>
          <p:nvPr>
            <p:ph type="title"/>
          </p:nvPr>
        </p:nvSpPr>
        <p:spPr>
          <a:xfrm>
            <a:off x="1414944" y="352171"/>
            <a:ext cx="8727704" cy="374964"/>
          </a:xfrm>
        </p:spPr>
        <p:txBody>
          <a:bodyPr/>
          <a:lstStyle/>
          <a:p>
            <a:r>
              <a:rPr lang="en-GB" sz="2800"/>
              <a:t>Website of our design</a:t>
            </a:r>
          </a:p>
        </p:txBody>
      </p:sp>
      <p:sp>
        <p:nvSpPr>
          <p:cNvPr id="4" name="Footer Placeholder 3">
            <a:extLst>
              <a:ext uri="{FF2B5EF4-FFF2-40B4-BE49-F238E27FC236}">
                <a16:creationId xmlns:a16="http://schemas.microsoft.com/office/drawing/2014/main" id="{CDD230F7-24E4-0BB5-FF0C-21CDB8489699}"/>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6201A2B5-CBD5-53E2-36F3-419A8FF06E50}"/>
              </a:ext>
            </a:extLst>
          </p:cNvPr>
          <p:cNvSpPr>
            <a:spLocks noGrp="1"/>
          </p:cNvSpPr>
          <p:nvPr>
            <p:ph type="sldNum" sz="quarter" idx="11"/>
          </p:nvPr>
        </p:nvSpPr>
        <p:spPr/>
        <p:txBody>
          <a:bodyPr/>
          <a:lstStyle/>
          <a:p>
            <a:fld id="{09A01C0A-2BB6-49E7-91A3-DCB9F9F59583}" type="slidenum">
              <a:rPr lang="en-US" smtClean="0"/>
              <a:pPr/>
              <a:t>16</a:t>
            </a:fld>
            <a:endParaRPr lang="en-US"/>
          </a:p>
        </p:txBody>
      </p:sp>
      <p:pic>
        <p:nvPicPr>
          <p:cNvPr id="6" name="Picture 6" descr="Qr code&#10;&#10;Description automatically generated">
            <a:extLst>
              <a:ext uri="{FF2B5EF4-FFF2-40B4-BE49-F238E27FC236}">
                <a16:creationId xmlns:a16="http://schemas.microsoft.com/office/drawing/2014/main" id="{5C0C6D4E-AC04-6BE3-67A6-BA7C38810252}"/>
              </a:ext>
            </a:extLst>
          </p:cNvPr>
          <p:cNvPicPr>
            <a:picLocks noChangeAspect="1"/>
          </p:cNvPicPr>
          <p:nvPr/>
        </p:nvPicPr>
        <p:blipFill>
          <a:blip r:embed="rId3"/>
          <a:stretch>
            <a:fillRect/>
          </a:stretch>
        </p:blipFill>
        <p:spPr>
          <a:xfrm>
            <a:off x="7493959" y="3859026"/>
            <a:ext cx="2505075" cy="2486025"/>
          </a:xfrm>
          <a:prstGeom prst="rect">
            <a:avLst/>
          </a:prstGeom>
        </p:spPr>
      </p:pic>
      <p:sp>
        <p:nvSpPr>
          <p:cNvPr id="8" name="TextBox 7">
            <a:extLst>
              <a:ext uri="{FF2B5EF4-FFF2-40B4-BE49-F238E27FC236}">
                <a16:creationId xmlns:a16="http://schemas.microsoft.com/office/drawing/2014/main" id="{30255526-9799-0B11-D777-61BFE9B7095E}"/>
              </a:ext>
            </a:extLst>
          </p:cNvPr>
          <p:cNvSpPr txBox="1"/>
          <p:nvPr/>
        </p:nvSpPr>
        <p:spPr>
          <a:xfrm>
            <a:off x="1628723" y="1193630"/>
            <a:ext cx="82049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Enter this URL to see our website: </a:t>
            </a:r>
            <a:r>
              <a:rPr lang="en-GB">
                <a:ea typeface="+mn-lt"/>
                <a:cs typeface="+mn-lt"/>
              </a:rPr>
              <a:t>https://projecth2.3dlaboratories.co.uk</a:t>
            </a:r>
          </a:p>
          <a:p>
            <a:endParaRPr lang="en-GB"/>
          </a:p>
        </p:txBody>
      </p:sp>
      <p:sp>
        <p:nvSpPr>
          <p:cNvPr id="9" name="TextBox 8">
            <a:extLst>
              <a:ext uri="{FF2B5EF4-FFF2-40B4-BE49-F238E27FC236}">
                <a16:creationId xmlns:a16="http://schemas.microsoft.com/office/drawing/2014/main" id="{DC1A0A53-3B54-577C-E5D5-9DF06A297E6B}"/>
              </a:ext>
            </a:extLst>
          </p:cNvPr>
          <p:cNvSpPr txBox="1"/>
          <p:nvPr/>
        </p:nvSpPr>
        <p:spPr>
          <a:xfrm>
            <a:off x="6928902" y="3147528"/>
            <a:ext cx="449233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400"/>
              <a:t>As we move towards an economically sustainable future, please use this QR for our website:</a:t>
            </a:r>
          </a:p>
        </p:txBody>
      </p:sp>
      <p:pic>
        <p:nvPicPr>
          <p:cNvPr id="12" name="Picture 12" descr="A picture containing diagram&#10;&#10;Description automatically generated">
            <a:extLst>
              <a:ext uri="{FF2B5EF4-FFF2-40B4-BE49-F238E27FC236}">
                <a16:creationId xmlns:a16="http://schemas.microsoft.com/office/drawing/2014/main" id="{B30428D4-4E21-0363-6317-BD34829F38A2}"/>
              </a:ext>
            </a:extLst>
          </p:cNvPr>
          <p:cNvPicPr>
            <a:picLocks noChangeAspect="1"/>
          </p:cNvPicPr>
          <p:nvPr/>
        </p:nvPicPr>
        <p:blipFill>
          <a:blip r:embed="rId4"/>
          <a:stretch>
            <a:fillRect/>
          </a:stretch>
        </p:blipFill>
        <p:spPr>
          <a:xfrm>
            <a:off x="401800" y="2728339"/>
            <a:ext cx="3639670" cy="2802130"/>
          </a:xfrm>
          <a:prstGeom prst="rect">
            <a:avLst/>
          </a:prstGeom>
        </p:spPr>
      </p:pic>
      <p:pic>
        <p:nvPicPr>
          <p:cNvPr id="13" name="Picture 13" descr="Text&#10;&#10;Description automatically generated">
            <a:extLst>
              <a:ext uri="{FF2B5EF4-FFF2-40B4-BE49-F238E27FC236}">
                <a16:creationId xmlns:a16="http://schemas.microsoft.com/office/drawing/2014/main" id="{E28AF81C-F4ED-5A58-DDA3-8B6663292131}"/>
              </a:ext>
            </a:extLst>
          </p:cNvPr>
          <p:cNvPicPr>
            <a:picLocks noChangeAspect="1"/>
          </p:cNvPicPr>
          <p:nvPr/>
        </p:nvPicPr>
        <p:blipFill>
          <a:blip r:embed="rId5"/>
          <a:stretch>
            <a:fillRect/>
          </a:stretch>
        </p:blipFill>
        <p:spPr>
          <a:xfrm>
            <a:off x="203066" y="5753505"/>
            <a:ext cx="4527176" cy="821978"/>
          </a:xfrm>
          <a:prstGeom prst="rect">
            <a:avLst/>
          </a:prstGeom>
        </p:spPr>
      </p:pic>
    </p:spTree>
    <p:extLst>
      <p:ext uri="{BB962C8B-B14F-4D97-AF65-F5344CB8AC3E}">
        <p14:creationId xmlns:p14="http://schemas.microsoft.com/office/powerpoint/2010/main" val="2993529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3F2E-76E2-3312-CAA2-CC24EA99A3F4}"/>
              </a:ext>
            </a:extLst>
          </p:cNvPr>
          <p:cNvSpPr>
            <a:spLocks noGrp="1"/>
          </p:cNvSpPr>
          <p:nvPr>
            <p:ph type="title"/>
          </p:nvPr>
        </p:nvSpPr>
        <p:spPr>
          <a:xfrm>
            <a:off x="868097" y="517713"/>
            <a:ext cx="10122632" cy="652054"/>
          </a:xfrm>
        </p:spPr>
        <p:txBody>
          <a:bodyPr/>
          <a:lstStyle/>
          <a:p>
            <a:r>
              <a:rPr lang="en-GB"/>
              <a:t>The Game</a:t>
            </a:r>
          </a:p>
        </p:txBody>
      </p:sp>
      <p:sp>
        <p:nvSpPr>
          <p:cNvPr id="4" name="Footer Placeholder 3">
            <a:extLst>
              <a:ext uri="{FF2B5EF4-FFF2-40B4-BE49-F238E27FC236}">
                <a16:creationId xmlns:a16="http://schemas.microsoft.com/office/drawing/2014/main" id="{74225336-C5CE-109C-F60D-D13FB1A47D84}"/>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219D9003-4F49-BB18-1F4D-38D5BFE3E053}"/>
              </a:ext>
            </a:extLst>
          </p:cNvPr>
          <p:cNvSpPr>
            <a:spLocks noGrp="1"/>
          </p:cNvSpPr>
          <p:nvPr>
            <p:ph type="sldNum" sz="quarter" idx="11"/>
          </p:nvPr>
        </p:nvSpPr>
        <p:spPr/>
        <p:txBody>
          <a:bodyPr/>
          <a:lstStyle/>
          <a:p>
            <a:fld id="{09A01C0A-2BB6-49E7-91A3-DCB9F9F59583}" type="slidenum">
              <a:rPr lang="en-US" smtClean="0"/>
              <a:pPr/>
              <a:t>17</a:t>
            </a:fld>
            <a:endParaRPr lang="en-US"/>
          </a:p>
        </p:txBody>
      </p:sp>
      <p:sp>
        <p:nvSpPr>
          <p:cNvPr id="3" name="TextBox 2">
            <a:extLst>
              <a:ext uri="{FF2B5EF4-FFF2-40B4-BE49-F238E27FC236}">
                <a16:creationId xmlns:a16="http://schemas.microsoft.com/office/drawing/2014/main" id="{8D403785-515F-EEB0-035C-CA3573D6FE50}"/>
              </a:ext>
            </a:extLst>
          </p:cNvPr>
          <p:cNvSpPr txBox="1"/>
          <p:nvPr/>
        </p:nvSpPr>
        <p:spPr>
          <a:xfrm>
            <a:off x="4203237" y="6289093"/>
            <a:ext cx="66159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hlinkClick r:id="rId3"/>
              </a:rPr>
              <a:t>Project Hydrogen</a:t>
            </a:r>
            <a:endParaRPr lang="en-US"/>
          </a:p>
        </p:txBody>
      </p:sp>
      <p:pic>
        <p:nvPicPr>
          <p:cNvPr id="8" name="Picture 8" descr="Text&#10;&#10;Description automatically generated">
            <a:extLst>
              <a:ext uri="{FF2B5EF4-FFF2-40B4-BE49-F238E27FC236}">
                <a16:creationId xmlns:a16="http://schemas.microsoft.com/office/drawing/2014/main" id="{27659433-F21D-4185-D918-B88B9112574A}"/>
              </a:ext>
            </a:extLst>
          </p:cNvPr>
          <p:cNvPicPr>
            <a:picLocks noChangeAspect="1"/>
          </p:cNvPicPr>
          <p:nvPr/>
        </p:nvPicPr>
        <p:blipFill>
          <a:blip r:embed="rId4"/>
          <a:stretch>
            <a:fillRect/>
          </a:stretch>
        </p:blipFill>
        <p:spPr>
          <a:xfrm>
            <a:off x="527826" y="1219200"/>
            <a:ext cx="1741336" cy="4114800"/>
          </a:xfrm>
          <a:prstGeom prst="rect">
            <a:avLst/>
          </a:prstGeom>
        </p:spPr>
      </p:pic>
      <p:pic>
        <p:nvPicPr>
          <p:cNvPr id="9" name="Picture 9" descr="Text&#10;&#10;Description automatically generated">
            <a:extLst>
              <a:ext uri="{FF2B5EF4-FFF2-40B4-BE49-F238E27FC236}">
                <a16:creationId xmlns:a16="http://schemas.microsoft.com/office/drawing/2014/main" id="{E89E9454-AB01-89AD-7BF3-34776A5AD619}"/>
              </a:ext>
            </a:extLst>
          </p:cNvPr>
          <p:cNvPicPr>
            <a:picLocks noChangeAspect="1"/>
          </p:cNvPicPr>
          <p:nvPr/>
        </p:nvPicPr>
        <p:blipFill>
          <a:blip r:embed="rId5"/>
          <a:stretch>
            <a:fillRect/>
          </a:stretch>
        </p:blipFill>
        <p:spPr>
          <a:xfrm>
            <a:off x="9002526" y="1082488"/>
            <a:ext cx="2524125" cy="3886200"/>
          </a:xfrm>
          <a:prstGeom prst="rect">
            <a:avLst/>
          </a:prstGeom>
        </p:spPr>
      </p:pic>
      <p:pic>
        <p:nvPicPr>
          <p:cNvPr id="10" name="Picture 10">
            <a:extLst>
              <a:ext uri="{FF2B5EF4-FFF2-40B4-BE49-F238E27FC236}">
                <a16:creationId xmlns:a16="http://schemas.microsoft.com/office/drawing/2014/main" id="{615DF8F7-2381-B2E3-E0EC-291CC0BF8C55}"/>
              </a:ext>
            </a:extLst>
          </p:cNvPr>
          <p:cNvPicPr>
            <a:picLocks noChangeAspect="1"/>
          </p:cNvPicPr>
          <p:nvPr/>
        </p:nvPicPr>
        <p:blipFill>
          <a:blip r:embed="rId6"/>
          <a:stretch>
            <a:fillRect/>
          </a:stretch>
        </p:blipFill>
        <p:spPr>
          <a:xfrm>
            <a:off x="3881718" y="5177650"/>
            <a:ext cx="2743200" cy="1002983"/>
          </a:xfrm>
          <a:prstGeom prst="rect">
            <a:avLst/>
          </a:prstGeom>
        </p:spPr>
      </p:pic>
      <p:pic>
        <p:nvPicPr>
          <p:cNvPr id="11" name="Picture 11" descr="A picture containing text, outdoor, road, way&#10;&#10;Description automatically generated">
            <a:extLst>
              <a:ext uri="{FF2B5EF4-FFF2-40B4-BE49-F238E27FC236}">
                <a16:creationId xmlns:a16="http://schemas.microsoft.com/office/drawing/2014/main" id="{BAB2139A-99C5-F012-DEA2-AB939A1585FA}"/>
              </a:ext>
            </a:extLst>
          </p:cNvPr>
          <p:cNvPicPr>
            <a:picLocks noChangeAspect="1"/>
          </p:cNvPicPr>
          <p:nvPr/>
        </p:nvPicPr>
        <p:blipFill>
          <a:blip r:embed="rId7"/>
          <a:stretch>
            <a:fillRect/>
          </a:stretch>
        </p:blipFill>
        <p:spPr>
          <a:xfrm>
            <a:off x="2626659" y="1933179"/>
            <a:ext cx="2743200" cy="2435829"/>
          </a:xfrm>
          <a:prstGeom prst="rect">
            <a:avLst/>
          </a:prstGeom>
        </p:spPr>
      </p:pic>
      <p:pic>
        <p:nvPicPr>
          <p:cNvPr id="12" name="Picture 12" descr="A picture containing text&#10;&#10;Description automatically generated">
            <a:extLst>
              <a:ext uri="{FF2B5EF4-FFF2-40B4-BE49-F238E27FC236}">
                <a16:creationId xmlns:a16="http://schemas.microsoft.com/office/drawing/2014/main" id="{124AFDCD-4A1C-B619-C9C9-42D0768DC573}"/>
              </a:ext>
            </a:extLst>
          </p:cNvPr>
          <p:cNvPicPr>
            <a:picLocks noChangeAspect="1"/>
          </p:cNvPicPr>
          <p:nvPr/>
        </p:nvPicPr>
        <p:blipFill>
          <a:blip r:embed="rId8"/>
          <a:stretch>
            <a:fillRect/>
          </a:stretch>
        </p:blipFill>
        <p:spPr>
          <a:xfrm>
            <a:off x="7720012" y="1297641"/>
            <a:ext cx="1019175" cy="3276600"/>
          </a:xfrm>
          <a:prstGeom prst="rect">
            <a:avLst/>
          </a:prstGeom>
        </p:spPr>
      </p:pic>
      <p:pic>
        <p:nvPicPr>
          <p:cNvPr id="13" name="Picture 13" descr="A picture containing text, road, scene, way&#10;&#10;Description automatically generated">
            <a:extLst>
              <a:ext uri="{FF2B5EF4-FFF2-40B4-BE49-F238E27FC236}">
                <a16:creationId xmlns:a16="http://schemas.microsoft.com/office/drawing/2014/main" id="{4938DE80-F64A-DF7A-426D-2273E902D383}"/>
              </a:ext>
            </a:extLst>
          </p:cNvPr>
          <p:cNvPicPr>
            <a:picLocks noChangeAspect="1"/>
          </p:cNvPicPr>
          <p:nvPr/>
        </p:nvPicPr>
        <p:blipFill>
          <a:blip r:embed="rId9"/>
          <a:stretch>
            <a:fillRect/>
          </a:stretch>
        </p:blipFill>
        <p:spPr>
          <a:xfrm>
            <a:off x="5656729" y="2108821"/>
            <a:ext cx="1792942" cy="2245909"/>
          </a:xfrm>
          <a:prstGeom prst="rect">
            <a:avLst/>
          </a:prstGeom>
        </p:spPr>
      </p:pic>
    </p:spTree>
    <p:extLst>
      <p:ext uri="{BB962C8B-B14F-4D97-AF65-F5344CB8AC3E}">
        <p14:creationId xmlns:p14="http://schemas.microsoft.com/office/powerpoint/2010/main" val="1448149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LEGO, toy&#10;&#10;Description automatically generated">
            <a:extLst>
              <a:ext uri="{FF2B5EF4-FFF2-40B4-BE49-F238E27FC236}">
                <a16:creationId xmlns:a16="http://schemas.microsoft.com/office/drawing/2014/main" id="{97DF1867-0A17-7109-5CEE-2C09E5BF2A93}"/>
              </a:ext>
            </a:extLst>
          </p:cNvPr>
          <p:cNvPicPr>
            <a:picLocks noChangeAspect="1"/>
          </p:cNvPicPr>
          <p:nvPr/>
        </p:nvPicPr>
        <p:blipFill>
          <a:blip r:embed="rId3"/>
          <a:stretch>
            <a:fillRect/>
          </a:stretch>
        </p:blipFill>
        <p:spPr>
          <a:xfrm>
            <a:off x="1565629" y="2113249"/>
            <a:ext cx="4729163" cy="3271838"/>
          </a:xfrm>
          <a:prstGeom prst="rect">
            <a:avLst/>
          </a:prstGeom>
        </p:spPr>
      </p:pic>
      <p:sp>
        <p:nvSpPr>
          <p:cNvPr id="6" name="Title 5">
            <a:extLst>
              <a:ext uri="{FF2B5EF4-FFF2-40B4-BE49-F238E27FC236}">
                <a16:creationId xmlns:a16="http://schemas.microsoft.com/office/drawing/2014/main" id="{AF4DA683-D6B4-69F2-7613-A9B92F27C2CA}"/>
              </a:ext>
            </a:extLst>
          </p:cNvPr>
          <p:cNvSpPr>
            <a:spLocks noGrp="1"/>
          </p:cNvSpPr>
          <p:nvPr>
            <p:ph type="title"/>
          </p:nvPr>
        </p:nvSpPr>
        <p:spPr/>
        <p:txBody>
          <a:bodyPr/>
          <a:lstStyle/>
          <a:p>
            <a:r>
              <a:rPr lang="en-GB"/>
              <a:t>Our Robot Design</a:t>
            </a:r>
          </a:p>
        </p:txBody>
      </p:sp>
      <p:sp>
        <p:nvSpPr>
          <p:cNvPr id="7" name="Text Placeholder 6">
            <a:extLst>
              <a:ext uri="{FF2B5EF4-FFF2-40B4-BE49-F238E27FC236}">
                <a16:creationId xmlns:a16="http://schemas.microsoft.com/office/drawing/2014/main" id="{A90AE10B-5F59-B2CF-B10F-84FF11503D7E}"/>
              </a:ext>
            </a:extLst>
          </p:cNvPr>
          <p:cNvSpPr>
            <a:spLocks noGrp="1"/>
          </p:cNvSpPr>
          <p:nvPr>
            <p:ph type="body" idx="1"/>
          </p:nvPr>
        </p:nvSpPr>
        <p:spPr>
          <a:xfrm>
            <a:off x="6619055" y="2087562"/>
            <a:ext cx="4375150" cy="3891067"/>
          </a:xfrm>
        </p:spPr>
        <p:txBody>
          <a:bodyPr/>
          <a:lstStyle/>
          <a:p>
            <a:r>
              <a:rPr lang="en-GB"/>
              <a:t>Our robot is designed using a </a:t>
            </a:r>
            <a:r>
              <a:rPr lang="en-GB" sz="1700"/>
              <a:t>medium sized</a:t>
            </a:r>
            <a:r>
              <a:rPr lang="en-GB"/>
              <a:t> frame for balance with 2 wheels for maximum acceleration and </a:t>
            </a:r>
            <a:r>
              <a:rPr lang="en-GB" spc="-150"/>
              <a:t>e</a:t>
            </a:r>
            <a:r>
              <a:rPr lang="en-GB"/>
              <a:t>ff</a:t>
            </a:r>
            <a:r>
              <a:rPr lang="en-GB" spc="-150"/>
              <a:t>icient</a:t>
            </a:r>
            <a:r>
              <a:rPr lang="en-GB"/>
              <a:t> turning. We have placed a gyro on the back for accurate turning as well as 2 motors on top of each other to stop obstruction as well as being able to easily switch attachments in the competition.</a:t>
            </a:r>
          </a:p>
        </p:txBody>
      </p:sp>
      <p:sp>
        <p:nvSpPr>
          <p:cNvPr id="4" name="Footer Placeholder 3">
            <a:extLst>
              <a:ext uri="{FF2B5EF4-FFF2-40B4-BE49-F238E27FC236}">
                <a16:creationId xmlns:a16="http://schemas.microsoft.com/office/drawing/2014/main" id="{B204F477-7175-4397-B8A8-A4540C874A93}"/>
              </a:ext>
            </a:extLst>
          </p:cNvPr>
          <p:cNvSpPr>
            <a:spLocks noGrp="1"/>
          </p:cNvSpPr>
          <p:nvPr>
            <p:ph type="ftr" sz="quarter" idx="12"/>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74087E13-0890-C850-2AB6-994F8C073BDA}"/>
              </a:ext>
            </a:extLst>
          </p:cNvPr>
          <p:cNvSpPr>
            <a:spLocks noGrp="1"/>
          </p:cNvSpPr>
          <p:nvPr>
            <p:ph type="sldNum" sz="quarter" idx="13"/>
          </p:nvPr>
        </p:nvSpPr>
        <p:spPr/>
        <p:txBody>
          <a:bodyPr/>
          <a:lstStyle/>
          <a:p>
            <a:fld id="{09A01C0A-2BB6-49E7-91A3-DCB9F9F59583}" type="slidenum">
              <a:rPr lang="en-US" smtClean="0"/>
              <a:pPr/>
              <a:t>18</a:t>
            </a:fld>
            <a:endParaRPr lang="en-US"/>
          </a:p>
        </p:txBody>
      </p:sp>
    </p:spTree>
    <p:extLst>
      <p:ext uri="{BB962C8B-B14F-4D97-AF65-F5344CB8AC3E}">
        <p14:creationId xmlns:p14="http://schemas.microsoft.com/office/powerpoint/2010/main" val="2988271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D3EC-EA0C-6962-AF75-10DF232317B1}"/>
              </a:ext>
            </a:extLst>
          </p:cNvPr>
          <p:cNvSpPr>
            <a:spLocks noGrp="1"/>
          </p:cNvSpPr>
          <p:nvPr>
            <p:ph type="title"/>
          </p:nvPr>
        </p:nvSpPr>
        <p:spPr/>
        <p:txBody>
          <a:bodyPr/>
          <a:lstStyle/>
          <a:p>
            <a:r>
              <a:rPr lang="en-US"/>
              <a:t>THE ROBOT</a:t>
            </a:r>
          </a:p>
        </p:txBody>
      </p:sp>
      <p:sp>
        <p:nvSpPr>
          <p:cNvPr id="3" name="Content Placeholder 2">
            <a:extLst>
              <a:ext uri="{FF2B5EF4-FFF2-40B4-BE49-F238E27FC236}">
                <a16:creationId xmlns:a16="http://schemas.microsoft.com/office/drawing/2014/main" id="{D7F0934D-E9B7-0E6B-8F79-40DFF1A9043E}"/>
              </a:ext>
            </a:extLst>
          </p:cNvPr>
          <p:cNvSpPr>
            <a:spLocks noGrp="1"/>
          </p:cNvSpPr>
          <p:nvPr>
            <p:ph sz="half" idx="2"/>
          </p:nvPr>
        </p:nvSpPr>
        <p:spPr/>
        <p:txBody>
          <a:bodyPr vert="horz" lIns="0" tIns="0" rIns="0" bIns="0" rtlCol="0" anchor="t">
            <a:noAutofit/>
          </a:bodyPr>
          <a:lstStyle/>
          <a:p>
            <a:r>
              <a:rPr lang="en-US"/>
              <a:t>-</a:t>
            </a:r>
            <a:r>
              <a:rPr lang="en-US" sz="2000"/>
              <a:t>We found the challenges quite difficult, we had some setbacks, but we managed to overcome the setbacks and complete as many challenges as time allowed us to.</a:t>
            </a:r>
          </a:p>
          <a:p>
            <a:r>
              <a:rPr lang="en-US" sz="2000"/>
              <a:t>-We also had lots of designs prior to the final design you see here-we were unsure which model would be best, so we experimented until we found that perfect design.</a:t>
            </a:r>
          </a:p>
          <a:p>
            <a:r>
              <a:rPr lang="en-US" sz="2000"/>
              <a:t>-The attachments also took a lot of time, working out and thinking. We needed something so that we could complete most if not all the challenges without changing the attachment, to save time, and earn bonus points. If this was not enough, we also had to take into consideration the height restrictions and design a second attachment that was also universal.</a:t>
            </a:r>
          </a:p>
          <a:p>
            <a:endParaRPr lang="en-US" sz="2000"/>
          </a:p>
        </p:txBody>
      </p:sp>
      <p:sp>
        <p:nvSpPr>
          <p:cNvPr id="4" name="Footer Placeholder 3">
            <a:extLst>
              <a:ext uri="{FF2B5EF4-FFF2-40B4-BE49-F238E27FC236}">
                <a16:creationId xmlns:a16="http://schemas.microsoft.com/office/drawing/2014/main" id="{5025FBCB-DB87-E211-3B30-7FDBF9648DC7}"/>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7A54FAAD-776F-0CCD-406E-88F18290AD0C}"/>
              </a:ext>
            </a:extLst>
          </p:cNvPr>
          <p:cNvSpPr>
            <a:spLocks noGrp="1"/>
          </p:cNvSpPr>
          <p:nvPr>
            <p:ph type="sldNum" sz="quarter" idx="11"/>
          </p:nvPr>
        </p:nvSpPr>
        <p:spPr/>
        <p:txBody>
          <a:bodyPr/>
          <a:lstStyle/>
          <a:p>
            <a:fld id="{09A01C0A-2BB6-49E7-91A3-DCB9F9F59583}" type="slidenum">
              <a:rPr lang="en-US" smtClean="0"/>
              <a:pPr/>
              <a:t>19</a:t>
            </a:fld>
            <a:endParaRPr lang="en-US"/>
          </a:p>
        </p:txBody>
      </p:sp>
    </p:spTree>
    <p:extLst>
      <p:ext uri="{BB962C8B-B14F-4D97-AF65-F5344CB8AC3E}">
        <p14:creationId xmlns:p14="http://schemas.microsoft.com/office/powerpoint/2010/main" val="159513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32582-3BB5-EFE9-CC1B-E989B99FDE1F}"/>
              </a:ext>
            </a:extLst>
          </p:cNvPr>
          <p:cNvSpPr>
            <a:spLocks noGrp="1"/>
          </p:cNvSpPr>
          <p:nvPr>
            <p:ph type="title"/>
          </p:nvPr>
        </p:nvSpPr>
        <p:spPr/>
        <p:txBody>
          <a:bodyPr/>
          <a:lstStyle/>
          <a:p>
            <a:r>
              <a:rPr lang="en-GB"/>
              <a:t>Meet our Team</a:t>
            </a:r>
          </a:p>
        </p:txBody>
      </p:sp>
      <p:pic>
        <p:nvPicPr>
          <p:cNvPr id="29" name="Picture Placeholder 28" descr="A person wearing glasses&#10;&#10;Description automatically generated with low confidence">
            <a:extLst>
              <a:ext uri="{FF2B5EF4-FFF2-40B4-BE49-F238E27FC236}">
                <a16:creationId xmlns:a16="http://schemas.microsoft.com/office/drawing/2014/main" id="{0B1F0877-0657-B1ED-D3DA-BC53F59B58BF}"/>
              </a:ext>
            </a:extLst>
          </p:cNvPr>
          <p:cNvPicPr>
            <a:picLocks noGrp="1" noChangeAspect="1"/>
          </p:cNvPicPr>
          <p:nvPr>
            <p:ph type="pic" sz="quarter" idx="13"/>
          </p:nvPr>
        </p:nvPicPr>
        <p:blipFill>
          <a:blip r:embed="rId3"/>
          <a:srcRect l="19852" r="19852"/>
          <a:stretch>
            <a:fillRect/>
          </a:stretch>
        </p:blipFill>
        <p:spPr>
          <a:xfrm rot="5400000">
            <a:off x="349250" y="1511300"/>
            <a:ext cx="1419225" cy="1765300"/>
          </a:xfrm>
        </p:spPr>
      </p:pic>
      <p:sp>
        <p:nvSpPr>
          <p:cNvPr id="4" name="Text Placeholder 3">
            <a:extLst>
              <a:ext uri="{FF2B5EF4-FFF2-40B4-BE49-F238E27FC236}">
                <a16:creationId xmlns:a16="http://schemas.microsoft.com/office/drawing/2014/main" id="{C7AEF48E-471B-CC88-0997-D720D9933CC3}"/>
              </a:ext>
            </a:extLst>
          </p:cNvPr>
          <p:cNvSpPr>
            <a:spLocks noGrp="1"/>
          </p:cNvSpPr>
          <p:nvPr>
            <p:ph type="body" sz="quarter" idx="37"/>
          </p:nvPr>
        </p:nvSpPr>
        <p:spPr>
          <a:xfrm>
            <a:off x="174165" y="3170639"/>
            <a:ext cx="1767277" cy="867206"/>
          </a:xfrm>
        </p:spPr>
        <p:txBody>
          <a:bodyPr vert="horz" wrap="square" lIns="91440" tIns="219456" rIns="0" bIns="0" rtlCol="0" anchor="t">
            <a:noAutofit/>
          </a:bodyPr>
          <a:lstStyle/>
          <a:p>
            <a:pPr algn="ctr"/>
            <a:r>
              <a:rPr lang="en-GB"/>
              <a:t>Zeyad </a:t>
            </a:r>
            <a:r>
              <a:rPr lang="en-GB" err="1"/>
              <a:t>Elmetwally</a:t>
            </a:r>
            <a:endParaRPr lang="en-US" err="1"/>
          </a:p>
          <a:p>
            <a:pPr algn="ctr"/>
            <a:r>
              <a:rPr lang="en-GB"/>
              <a:t>Mission Strategist - -</a:t>
            </a:r>
            <a:endParaRPr lang="en-US"/>
          </a:p>
        </p:txBody>
      </p:sp>
      <p:sp>
        <p:nvSpPr>
          <p:cNvPr id="5" name="Text Placeholder 4">
            <a:extLst>
              <a:ext uri="{FF2B5EF4-FFF2-40B4-BE49-F238E27FC236}">
                <a16:creationId xmlns:a16="http://schemas.microsoft.com/office/drawing/2014/main" id="{60427560-8FAD-7F57-06A3-4EDC57BA3F5D}"/>
              </a:ext>
            </a:extLst>
          </p:cNvPr>
          <p:cNvSpPr>
            <a:spLocks noGrp="1"/>
          </p:cNvSpPr>
          <p:nvPr>
            <p:ph type="body" sz="quarter" idx="22"/>
          </p:nvPr>
        </p:nvSpPr>
        <p:spPr>
          <a:xfrm>
            <a:off x="314884" y="3839618"/>
            <a:ext cx="1618047" cy="191203"/>
          </a:xfrm>
        </p:spPr>
        <p:txBody>
          <a:bodyPr/>
          <a:lstStyle/>
          <a:p>
            <a:r>
              <a:rPr lang="en-GB"/>
              <a:t>Zeyad </a:t>
            </a:r>
            <a:r>
              <a:rPr lang="en-GB" err="1"/>
              <a:t>Electricwally</a:t>
            </a:r>
            <a:endParaRPr lang="en-GB"/>
          </a:p>
        </p:txBody>
      </p:sp>
      <p:pic>
        <p:nvPicPr>
          <p:cNvPr id="31" name="Picture Placeholder 30" descr="A person wearing glasses&#10;&#10;Description automatically generated with medium confidence">
            <a:extLst>
              <a:ext uri="{FF2B5EF4-FFF2-40B4-BE49-F238E27FC236}">
                <a16:creationId xmlns:a16="http://schemas.microsoft.com/office/drawing/2014/main" id="{3056CC8C-9FB1-ED5C-2ABE-FC430F28E9C3}"/>
              </a:ext>
            </a:extLst>
          </p:cNvPr>
          <p:cNvPicPr>
            <a:picLocks noGrp="1" noChangeAspect="1"/>
          </p:cNvPicPr>
          <p:nvPr>
            <p:ph type="pic" sz="quarter" idx="15"/>
          </p:nvPr>
        </p:nvPicPr>
        <p:blipFill>
          <a:blip r:embed="rId4"/>
          <a:srcRect l="19852" r="19852"/>
          <a:stretch>
            <a:fillRect/>
          </a:stretch>
        </p:blipFill>
        <p:spPr>
          <a:xfrm rot="5400000">
            <a:off x="2897188" y="1517650"/>
            <a:ext cx="1419225" cy="1765300"/>
          </a:xfrm>
        </p:spPr>
      </p:pic>
      <p:sp>
        <p:nvSpPr>
          <p:cNvPr id="7" name="Text Placeholder 6">
            <a:extLst>
              <a:ext uri="{FF2B5EF4-FFF2-40B4-BE49-F238E27FC236}">
                <a16:creationId xmlns:a16="http://schemas.microsoft.com/office/drawing/2014/main" id="{7A35E0C3-9A60-CC31-900B-70560F1FC518}"/>
              </a:ext>
            </a:extLst>
          </p:cNvPr>
          <p:cNvSpPr>
            <a:spLocks noGrp="1"/>
          </p:cNvSpPr>
          <p:nvPr>
            <p:ph type="body" sz="quarter" idx="38"/>
          </p:nvPr>
        </p:nvSpPr>
        <p:spPr>
          <a:xfrm>
            <a:off x="2722265" y="3159094"/>
            <a:ext cx="1767277" cy="859871"/>
          </a:xfrm>
        </p:spPr>
        <p:txBody>
          <a:bodyPr vert="horz" wrap="square" lIns="91440" tIns="219456" rIns="0" bIns="0" rtlCol="0" anchor="t">
            <a:noAutofit/>
          </a:bodyPr>
          <a:lstStyle/>
          <a:p>
            <a:pPr algn="ctr"/>
            <a:r>
              <a:rPr lang="en-GB"/>
              <a:t>Adam Mubarak - </a:t>
            </a:r>
            <a:endParaRPr lang="en-US"/>
          </a:p>
          <a:p>
            <a:pPr algn="ctr"/>
            <a:r>
              <a:rPr lang="en-GB"/>
              <a:t>Head Coder</a:t>
            </a:r>
          </a:p>
        </p:txBody>
      </p:sp>
      <p:sp>
        <p:nvSpPr>
          <p:cNvPr id="8" name="Text Placeholder 7">
            <a:extLst>
              <a:ext uri="{FF2B5EF4-FFF2-40B4-BE49-F238E27FC236}">
                <a16:creationId xmlns:a16="http://schemas.microsoft.com/office/drawing/2014/main" id="{AD1E9772-4033-B7EA-C287-9ABB9A226BFB}"/>
              </a:ext>
            </a:extLst>
          </p:cNvPr>
          <p:cNvSpPr>
            <a:spLocks noGrp="1"/>
          </p:cNvSpPr>
          <p:nvPr>
            <p:ph type="body" sz="quarter" idx="26"/>
          </p:nvPr>
        </p:nvSpPr>
        <p:spPr>
          <a:xfrm>
            <a:off x="2924139" y="3774112"/>
            <a:ext cx="1618047" cy="191203"/>
          </a:xfrm>
        </p:spPr>
        <p:txBody>
          <a:bodyPr/>
          <a:lstStyle/>
          <a:p>
            <a:r>
              <a:rPr lang="en-GB"/>
              <a:t>Adam </a:t>
            </a:r>
            <a:r>
              <a:rPr lang="en-GB" err="1"/>
              <a:t>Motorbarak</a:t>
            </a:r>
            <a:endParaRPr lang="en-GB"/>
          </a:p>
        </p:txBody>
      </p:sp>
      <p:pic>
        <p:nvPicPr>
          <p:cNvPr id="35" name="Picture Placeholder 34" descr="A picture containing person&#10;&#10;Description automatically generated">
            <a:extLst>
              <a:ext uri="{FF2B5EF4-FFF2-40B4-BE49-F238E27FC236}">
                <a16:creationId xmlns:a16="http://schemas.microsoft.com/office/drawing/2014/main" id="{8919A7EE-2A1D-4B63-87A6-97665CF9181C}"/>
              </a:ext>
            </a:extLst>
          </p:cNvPr>
          <p:cNvPicPr>
            <a:picLocks noGrp="1" noChangeAspect="1"/>
          </p:cNvPicPr>
          <p:nvPr>
            <p:ph type="pic" sz="quarter" idx="16"/>
          </p:nvPr>
        </p:nvPicPr>
        <p:blipFill>
          <a:blip r:embed="rId5"/>
          <a:srcRect l="19852" r="19852"/>
          <a:stretch>
            <a:fillRect/>
          </a:stretch>
        </p:blipFill>
        <p:spPr>
          <a:xfrm rot="5400000">
            <a:off x="5445125" y="1524000"/>
            <a:ext cx="1419225" cy="1765300"/>
          </a:xfrm>
        </p:spPr>
      </p:pic>
      <p:sp>
        <p:nvSpPr>
          <p:cNvPr id="10" name="Text Placeholder 9">
            <a:extLst>
              <a:ext uri="{FF2B5EF4-FFF2-40B4-BE49-F238E27FC236}">
                <a16:creationId xmlns:a16="http://schemas.microsoft.com/office/drawing/2014/main" id="{D7E378B3-7A01-467B-F827-6C2BA090B1EC}"/>
              </a:ext>
            </a:extLst>
          </p:cNvPr>
          <p:cNvSpPr>
            <a:spLocks noGrp="1"/>
          </p:cNvSpPr>
          <p:nvPr>
            <p:ph type="body" sz="quarter" idx="39"/>
          </p:nvPr>
        </p:nvSpPr>
        <p:spPr>
          <a:xfrm>
            <a:off x="5324358" y="3166632"/>
            <a:ext cx="1755732" cy="859871"/>
          </a:xfrm>
        </p:spPr>
        <p:txBody>
          <a:bodyPr vert="horz" wrap="square" lIns="91440" tIns="219456" rIns="0" bIns="0" rtlCol="0" anchor="t">
            <a:noAutofit/>
          </a:bodyPr>
          <a:lstStyle/>
          <a:p>
            <a:pPr algn="ctr"/>
            <a:r>
              <a:rPr lang="en-GB"/>
              <a:t>Faaris Ahmed -</a:t>
            </a:r>
          </a:p>
          <a:p>
            <a:pPr algn="ctr"/>
            <a:r>
              <a:rPr lang="en-GB"/>
              <a:t>Project manager</a:t>
            </a:r>
          </a:p>
        </p:txBody>
      </p:sp>
      <p:sp>
        <p:nvSpPr>
          <p:cNvPr id="11" name="Text Placeholder 10">
            <a:extLst>
              <a:ext uri="{FF2B5EF4-FFF2-40B4-BE49-F238E27FC236}">
                <a16:creationId xmlns:a16="http://schemas.microsoft.com/office/drawing/2014/main" id="{252617E3-80B0-F741-0073-D841EE32C82A}"/>
              </a:ext>
            </a:extLst>
          </p:cNvPr>
          <p:cNvSpPr>
            <a:spLocks noGrp="1"/>
          </p:cNvSpPr>
          <p:nvPr>
            <p:ph type="body" sz="quarter" idx="28"/>
          </p:nvPr>
        </p:nvSpPr>
        <p:spPr>
          <a:xfrm>
            <a:off x="5393806" y="3731981"/>
            <a:ext cx="1875087" cy="305270"/>
          </a:xfrm>
        </p:spPr>
        <p:txBody>
          <a:bodyPr/>
          <a:lstStyle/>
          <a:p>
            <a:r>
              <a:rPr lang="en-GB" sz="1050"/>
              <a:t>Faaris Appliance Ahmed</a:t>
            </a:r>
          </a:p>
        </p:txBody>
      </p:sp>
      <p:sp>
        <p:nvSpPr>
          <p:cNvPr id="13" name="Text Placeholder 12">
            <a:extLst>
              <a:ext uri="{FF2B5EF4-FFF2-40B4-BE49-F238E27FC236}">
                <a16:creationId xmlns:a16="http://schemas.microsoft.com/office/drawing/2014/main" id="{F5EC66C0-D77D-C2E3-9542-4DA26D76EEE2}"/>
              </a:ext>
            </a:extLst>
          </p:cNvPr>
          <p:cNvSpPr>
            <a:spLocks noGrp="1"/>
          </p:cNvSpPr>
          <p:nvPr>
            <p:ph type="body" sz="quarter" idx="40"/>
          </p:nvPr>
        </p:nvSpPr>
        <p:spPr>
          <a:xfrm>
            <a:off x="7755773" y="3172474"/>
            <a:ext cx="1771463" cy="848834"/>
          </a:xfrm>
        </p:spPr>
        <p:txBody>
          <a:bodyPr vert="horz" wrap="square" lIns="91440" tIns="219456" rIns="0" bIns="0" rtlCol="0" anchor="t">
            <a:noAutofit/>
          </a:bodyPr>
          <a:lstStyle/>
          <a:p>
            <a:pPr algn="ctr"/>
            <a:r>
              <a:rPr lang="en-GB"/>
              <a:t>Adam Ditta - </a:t>
            </a:r>
            <a:endParaRPr lang="en-US"/>
          </a:p>
          <a:p>
            <a:pPr algn="ctr"/>
            <a:r>
              <a:rPr lang="en-GB"/>
              <a:t>Communicator</a:t>
            </a:r>
          </a:p>
        </p:txBody>
      </p:sp>
      <p:sp>
        <p:nvSpPr>
          <p:cNvPr id="14" name="Text Placeholder 13">
            <a:extLst>
              <a:ext uri="{FF2B5EF4-FFF2-40B4-BE49-F238E27FC236}">
                <a16:creationId xmlns:a16="http://schemas.microsoft.com/office/drawing/2014/main" id="{8DF65D14-44EA-6B7C-8A1F-0C2D7C1A6AAC}"/>
              </a:ext>
            </a:extLst>
          </p:cNvPr>
          <p:cNvSpPr>
            <a:spLocks noGrp="1"/>
          </p:cNvSpPr>
          <p:nvPr>
            <p:ph type="body" sz="quarter" idx="30"/>
          </p:nvPr>
        </p:nvSpPr>
        <p:spPr>
          <a:xfrm>
            <a:off x="8228420" y="3618568"/>
            <a:ext cx="1626421" cy="387984"/>
          </a:xfrm>
        </p:spPr>
        <p:txBody>
          <a:bodyPr/>
          <a:lstStyle/>
          <a:p>
            <a:r>
              <a:rPr lang="en-GB"/>
              <a:t>Atom Ditta</a:t>
            </a:r>
          </a:p>
        </p:txBody>
      </p:sp>
      <p:sp>
        <p:nvSpPr>
          <p:cNvPr id="16" name="Text Placeholder 15">
            <a:extLst>
              <a:ext uri="{FF2B5EF4-FFF2-40B4-BE49-F238E27FC236}">
                <a16:creationId xmlns:a16="http://schemas.microsoft.com/office/drawing/2014/main" id="{47296FA0-D50B-1376-85C5-E00F45303933}"/>
              </a:ext>
            </a:extLst>
          </p:cNvPr>
          <p:cNvSpPr>
            <a:spLocks noGrp="1"/>
          </p:cNvSpPr>
          <p:nvPr>
            <p:ph type="body" sz="quarter" idx="41"/>
          </p:nvPr>
        </p:nvSpPr>
        <p:spPr>
          <a:xfrm>
            <a:off x="174165" y="5721815"/>
            <a:ext cx="1767277" cy="822383"/>
          </a:xfrm>
        </p:spPr>
        <p:txBody>
          <a:bodyPr vert="horz" wrap="square" lIns="91440" tIns="219456" rIns="0" bIns="0" rtlCol="0" anchor="t">
            <a:noAutofit/>
          </a:bodyPr>
          <a:lstStyle/>
          <a:p>
            <a:r>
              <a:rPr lang="en-GB"/>
              <a:t>Ammaar Mohsin-</a:t>
            </a:r>
          </a:p>
          <a:p>
            <a:r>
              <a:rPr lang="en-GB"/>
              <a:t>Co Coder</a:t>
            </a:r>
          </a:p>
        </p:txBody>
      </p:sp>
      <p:sp>
        <p:nvSpPr>
          <p:cNvPr id="17" name="Text Placeholder 16">
            <a:extLst>
              <a:ext uri="{FF2B5EF4-FFF2-40B4-BE49-F238E27FC236}">
                <a16:creationId xmlns:a16="http://schemas.microsoft.com/office/drawing/2014/main" id="{FBAC4E71-F3B5-2747-2140-FC08F28D4E58}"/>
              </a:ext>
            </a:extLst>
          </p:cNvPr>
          <p:cNvSpPr>
            <a:spLocks noGrp="1"/>
          </p:cNvSpPr>
          <p:nvPr>
            <p:ph type="body" sz="quarter" idx="24"/>
          </p:nvPr>
        </p:nvSpPr>
        <p:spPr>
          <a:xfrm>
            <a:off x="249570" y="6380591"/>
            <a:ext cx="1618047" cy="191203"/>
          </a:xfrm>
        </p:spPr>
        <p:txBody>
          <a:bodyPr/>
          <a:lstStyle/>
          <a:p>
            <a:pPr algn="ctr"/>
            <a:r>
              <a:rPr lang="en-GB"/>
              <a:t> Ammaar Megawatt</a:t>
            </a:r>
            <a:endParaRPr lang="en-US"/>
          </a:p>
        </p:txBody>
      </p:sp>
      <p:pic>
        <p:nvPicPr>
          <p:cNvPr id="3" name="Picture 5">
            <a:extLst>
              <a:ext uri="{FF2B5EF4-FFF2-40B4-BE49-F238E27FC236}">
                <a16:creationId xmlns:a16="http://schemas.microsoft.com/office/drawing/2014/main" id="{BB59578F-280A-2186-7CB9-009C14564EF7}"/>
              </a:ext>
            </a:extLst>
          </p:cNvPr>
          <p:cNvPicPr>
            <a:picLocks noGrp="1" noChangeAspect="1"/>
          </p:cNvPicPr>
          <p:nvPr>
            <p:ph type="pic" sz="quarter" idx="19"/>
          </p:nvPr>
        </p:nvPicPr>
        <p:blipFill rotWithShape="1">
          <a:blip r:embed="rId6"/>
          <a:srcRect t="9019" b="9019"/>
          <a:stretch/>
        </p:blipFill>
        <p:spPr>
          <a:xfrm>
            <a:off x="7832071" y="1698281"/>
            <a:ext cx="1599342" cy="1455151"/>
          </a:xfrm>
        </p:spPr>
      </p:pic>
      <p:sp>
        <p:nvSpPr>
          <p:cNvPr id="19" name="Text Placeholder 18">
            <a:extLst>
              <a:ext uri="{FF2B5EF4-FFF2-40B4-BE49-F238E27FC236}">
                <a16:creationId xmlns:a16="http://schemas.microsoft.com/office/drawing/2014/main" id="{91F7246C-4840-8FFF-EA53-D9766C7718DF}"/>
              </a:ext>
            </a:extLst>
          </p:cNvPr>
          <p:cNvSpPr>
            <a:spLocks noGrp="1"/>
          </p:cNvSpPr>
          <p:nvPr>
            <p:ph type="body" sz="quarter" idx="42"/>
          </p:nvPr>
        </p:nvSpPr>
        <p:spPr>
          <a:xfrm>
            <a:off x="2722265" y="5721815"/>
            <a:ext cx="1767277" cy="822383"/>
          </a:xfrm>
        </p:spPr>
        <p:txBody>
          <a:bodyPr vert="horz" wrap="square" lIns="91440" tIns="219456" rIns="0" bIns="0" rtlCol="0" anchor="t">
            <a:noAutofit/>
          </a:bodyPr>
          <a:lstStyle/>
          <a:p>
            <a:r>
              <a:rPr lang="en-GB"/>
              <a:t>Uzair Mitha - Builder</a:t>
            </a:r>
          </a:p>
        </p:txBody>
      </p:sp>
      <p:sp>
        <p:nvSpPr>
          <p:cNvPr id="20" name="Text Placeholder 19">
            <a:extLst>
              <a:ext uri="{FF2B5EF4-FFF2-40B4-BE49-F238E27FC236}">
                <a16:creationId xmlns:a16="http://schemas.microsoft.com/office/drawing/2014/main" id="{C986A1F5-1835-9DEA-1827-59ADDBA9F949}"/>
              </a:ext>
            </a:extLst>
          </p:cNvPr>
          <p:cNvSpPr>
            <a:spLocks noGrp="1"/>
          </p:cNvSpPr>
          <p:nvPr>
            <p:ph type="body" sz="quarter" idx="32"/>
          </p:nvPr>
        </p:nvSpPr>
        <p:spPr>
          <a:xfrm>
            <a:off x="2795246" y="6360750"/>
            <a:ext cx="1618047" cy="191203"/>
          </a:xfrm>
        </p:spPr>
        <p:txBody>
          <a:bodyPr/>
          <a:lstStyle/>
          <a:p>
            <a:r>
              <a:rPr lang="en-GB"/>
              <a:t>Uzair Methanol</a:t>
            </a:r>
          </a:p>
        </p:txBody>
      </p:sp>
      <p:pic>
        <p:nvPicPr>
          <p:cNvPr id="6" name="Picture 11" descr="A picture containing person, person, wall, suit&#10;&#10;Description automatically generated">
            <a:extLst>
              <a:ext uri="{FF2B5EF4-FFF2-40B4-BE49-F238E27FC236}">
                <a16:creationId xmlns:a16="http://schemas.microsoft.com/office/drawing/2014/main" id="{A9E33364-4D71-ABB6-731F-34B15E66460D}"/>
              </a:ext>
            </a:extLst>
          </p:cNvPr>
          <p:cNvPicPr>
            <a:picLocks noGrp="1" noChangeAspect="1"/>
          </p:cNvPicPr>
          <p:nvPr>
            <p:ph type="pic" sz="quarter" idx="20"/>
          </p:nvPr>
        </p:nvPicPr>
        <p:blipFill rotWithShape="1">
          <a:blip r:embed="rId7"/>
          <a:srcRect t="12181" b="12181"/>
          <a:stretch/>
        </p:blipFill>
        <p:spPr>
          <a:xfrm>
            <a:off x="9987228" y="1717366"/>
            <a:ext cx="1541499" cy="1455151"/>
          </a:xfrm>
        </p:spPr>
      </p:pic>
      <p:sp>
        <p:nvSpPr>
          <p:cNvPr id="22" name="Text Placeholder 21">
            <a:extLst>
              <a:ext uri="{FF2B5EF4-FFF2-40B4-BE49-F238E27FC236}">
                <a16:creationId xmlns:a16="http://schemas.microsoft.com/office/drawing/2014/main" id="{1F7EEB43-7F19-229B-6B7D-D2548A82F3A8}"/>
              </a:ext>
            </a:extLst>
          </p:cNvPr>
          <p:cNvSpPr>
            <a:spLocks noGrp="1"/>
          </p:cNvSpPr>
          <p:nvPr>
            <p:ph type="body" sz="quarter" idx="43"/>
          </p:nvPr>
        </p:nvSpPr>
        <p:spPr>
          <a:xfrm>
            <a:off x="5269842" y="5721815"/>
            <a:ext cx="1767277" cy="822383"/>
          </a:xfrm>
        </p:spPr>
        <p:txBody>
          <a:bodyPr vert="horz" wrap="square" lIns="91440" tIns="219456" rIns="0" bIns="0" rtlCol="0" anchor="t">
            <a:noAutofit/>
          </a:bodyPr>
          <a:lstStyle/>
          <a:p>
            <a:r>
              <a:rPr lang="en-GB"/>
              <a:t>Uwais Mitha - Builder</a:t>
            </a:r>
          </a:p>
        </p:txBody>
      </p:sp>
      <p:sp>
        <p:nvSpPr>
          <p:cNvPr id="23" name="Text Placeholder 22">
            <a:extLst>
              <a:ext uri="{FF2B5EF4-FFF2-40B4-BE49-F238E27FC236}">
                <a16:creationId xmlns:a16="http://schemas.microsoft.com/office/drawing/2014/main" id="{876BA5D7-38CB-BD9B-FAD5-23B281A7C736}"/>
              </a:ext>
            </a:extLst>
          </p:cNvPr>
          <p:cNvSpPr>
            <a:spLocks noGrp="1"/>
          </p:cNvSpPr>
          <p:nvPr>
            <p:ph type="body" sz="quarter" idx="34"/>
          </p:nvPr>
        </p:nvSpPr>
        <p:spPr>
          <a:xfrm>
            <a:off x="5346241" y="6383300"/>
            <a:ext cx="1618047" cy="191203"/>
          </a:xfrm>
        </p:spPr>
        <p:txBody>
          <a:bodyPr/>
          <a:lstStyle/>
          <a:p>
            <a:r>
              <a:rPr lang="en-GB"/>
              <a:t>Uwais Methane</a:t>
            </a:r>
          </a:p>
        </p:txBody>
      </p:sp>
      <p:pic>
        <p:nvPicPr>
          <p:cNvPr id="39" name="Picture Placeholder 38" descr="A picture containing person, person, standing, posing&#10;&#10;Description automatically generated">
            <a:extLst>
              <a:ext uri="{FF2B5EF4-FFF2-40B4-BE49-F238E27FC236}">
                <a16:creationId xmlns:a16="http://schemas.microsoft.com/office/drawing/2014/main" id="{85962F24-5B00-A1BF-1DB1-0EB418CC2C5E}"/>
              </a:ext>
            </a:extLst>
          </p:cNvPr>
          <p:cNvPicPr>
            <a:picLocks noGrp="1" noChangeAspect="1"/>
          </p:cNvPicPr>
          <p:nvPr>
            <p:ph type="pic" sz="quarter" idx="18"/>
          </p:nvPr>
        </p:nvPicPr>
        <p:blipFill>
          <a:blip r:embed="rId8"/>
          <a:srcRect t="7487" b="7487"/>
          <a:stretch>
            <a:fillRect/>
          </a:stretch>
        </p:blipFill>
        <p:spPr>
          <a:xfrm>
            <a:off x="7778617" y="4219847"/>
            <a:ext cx="1765300" cy="1419225"/>
          </a:xfrm>
        </p:spPr>
      </p:pic>
      <p:sp>
        <p:nvSpPr>
          <p:cNvPr id="25" name="Text Placeholder 24">
            <a:extLst>
              <a:ext uri="{FF2B5EF4-FFF2-40B4-BE49-F238E27FC236}">
                <a16:creationId xmlns:a16="http://schemas.microsoft.com/office/drawing/2014/main" id="{867EC2D8-9CBB-B3A1-9626-4B4184F5D573}"/>
              </a:ext>
            </a:extLst>
          </p:cNvPr>
          <p:cNvSpPr>
            <a:spLocks noGrp="1"/>
          </p:cNvSpPr>
          <p:nvPr>
            <p:ph type="body" sz="quarter" idx="44"/>
          </p:nvPr>
        </p:nvSpPr>
        <p:spPr>
          <a:xfrm>
            <a:off x="7781328" y="5718348"/>
            <a:ext cx="1767277" cy="849277"/>
          </a:xfrm>
        </p:spPr>
        <p:txBody>
          <a:bodyPr vert="horz" wrap="square" lIns="91440" tIns="219456" rIns="0" bIns="0" rtlCol="0" anchor="t">
            <a:noAutofit/>
          </a:bodyPr>
          <a:lstStyle/>
          <a:p>
            <a:r>
              <a:rPr lang="en-GB" dirty="0"/>
              <a:t>   Umar Saleh- </a:t>
            </a:r>
            <a:endParaRPr lang="en-US" dirty="0"/>
          </a:p>
          <a:p>
            <a:r>
              <a:rPr lang="en-GB" dirty="0"/>
              <a:t>  Team Captain</a:t>
            </a:r>
          </a:p>
        </p:txBody>
      </p:sp>
      <p:sp>
        <p:nvSpPr>
          <p:cNvPr id="26" name="Text Placeholder 25">
            <a:extLst>
              <a:ext uri="{FF2B5EF4-FFF2-40B4-BE49-F238E27FC236}">
                <a16:creationId xmlns:a16="http://schemas.microsoft.com/office/drawing/2014/main" id="{0715B553-3813-F223-FCA5-C0B060E5E9DB}"/>
              </a:ext>
            </a:extLst>
          </p:cNvPr>
          <p:cNvSpPr>
            <a:spLocks noGrp="1"/>
          </p:cNvSpPr>
          <p:nvPr>
            <p:ph type="body" sz="quarter" idx="36"/>
          </p:nvPr>
        </p:nvSpPr>
        <p:spPr>
          <a:xfrm>
            <a:off x="7905115" y="6423101"/>
            <a:ext cx="1618047" cy="191203"/>
          </a:xfrm>
        </p:spPr>
        <p:txBody>
          <a:bodyPr/>
          <a:lstStyle/>
          <a:p>
            <a:r>
              <a:rPr lang="en-GB"/>
              <a:t>Umar Solar</a:t>
            </a:r>
          </a:p>
        </p:txBody>
      </p:sp>
      <p:sp>
        <p:nvSpPr>
          <p:cNvPr id="27" name="Footer Placeholder 26">
            <a:extLst>
              <a:ext uri="{FF2B5EF4-FFF2-40B4-BE49-F238E27FC236}">
                <a16:creationId xmlns:a16="http://schemas.microsoft.com/office/drawing/2014/main" id="{11472B23-F390-4C54-6BEF-3208760A270E}"/>
              </a:ext>
            </a:extLst>
          </p:cNvPr>
          <p:cNvSpPr>
            <a:spLocks noGrp="1"/>
          </p:cNvSpPr>
          <p:nvPr>
            <p:ph type="ftr" sz="quarter" idx="45"/>
          </p:nvPr>
        </p:nvSpPr>
        <p:spPr/>
        <p:txBody>
          <a:bodyPr/>
          <a:lstStyle/>
          <a:p>
            <a:r>
              <a:rPr lang="en-US"/>
              <a:t>Facing The Energy Crisis</a:t>
            </a:r>
          </a:p>
        </p:txBody>
      </p:sp>
      <p:sp>
        <p:nvSpPr>
          <p:cNvPr id="28" name="Slide Number Placeholder 27">
            <a:extLst>
              <a:ext uri="{FF2B5EF4-FFF2-40B4-BE49-F238E27FC236}">
                <a16:creationId xmlns:a16="http://schemas.microsoft.com/office/drawing/2014/main" id="{AE661CE7-2B51-142E-874A-CA11EBAF1844}"/>
              </a:ext>
            </a:extLst>
          </p:cNvPr>
          <p:cNvSpPr>
            <a:spLocks noGrp="1"/>
          </p:cNvSpPr>
          <p:nvPr>
            <p:ph type="sldNum" sz="quarter" idx="46"/>
          </p:nvPr>
        </p:nvSpPr>
        <p:spPr/>
        <p:txBody>
          <a:bodyPr/>
          <a:lstStyle/>
          <a:p>
            <a:fld id="{09A01C0A-2BB6-49E7-91A3-DCB9F9F59583}" type="slidenum">
              <a:rPr lang="en-US" dirty="0" smtClean="0"/>
              <a:pPr/>
              <a:t>2</a:t>
            </a:fld>
            <a:endParaRPr lang="en-US"/>
          </a:p>
        </p:txBody>
      </p:sp>
      <p:sp>
        <p:nvSpPr>
          <p:cNvPr id="33" name="Text Placeholder 12">
            <a:extLst>
              <a:ext uri="{FF2B5EF4-FFF2-40B4-BE49-F238E27FC236}">
                <a16:creationId xmlns:a16="http://schemas.microsoft.com/office/drawing/2014/main" id="{126E4431-A241-64C1-4279-2A688F8580A7}"/>
              </a:ext>
            </a:extLst>
          </p:cNvPr>
          <p:cNvSpPr txBox="1">
            <a:spLocks/>
          </p:cNvSpPr>
          <p:nvPr/>
        </p:nvSpPr>
        <p:spPr>
          <a:xfrm>
            <a:off x="9855949" y="3204738"/>
            <a:ext cx="1767277" cy="795489"/>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vert="horz" wrap="square" lIns="91440" tIns="219456" rIns="0" bIns="0" rtlCol="0" anchor="t">
            <a:noAutofit/>
          </a:bodyPr>
          <a:lstStyle>
            <a:lvl1pPr marL="0" indent="0" algn="l" defTabSz="914400" rtl="0" eaLnBrk="1" latinLnBrk="0" hangingPunct="1">
              <a:lnSpc>
                <a:spcPct val="100000"/>
              </a:lnSpc>
              <a:spcBef>
                <a:spcPts val="0"/>
              </a:spcBef>
              <a:buFontTx/>
              <a:buNone/>
              <a:defRPr sz="1400" b="1" i="0" kern="1200" spc="20" baseline="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Zakaria Master - </a:t>
            </a:r>
          </a:p>
          <a:p>
            <a:r>
              <a:rPr lang="en-GB" dirty="0"/>
              <a:t>Researcher</a:t>
            </a:r>
          </a:p>
          <a:p>
            <a:endParaRPr lang="en-GB" dirty="0"/>
          </a:p>
        </p:txBody>
      </p:sp>
      <p:sp>
        <p:nvSpPr>
          <p:cNvPr id="34" name="Text Placeholder 13">
            <a:extLst>
              <a:ext uri="{FF2B5EF4-FFF2-40B4-BE49-F238E27FC236}">
                <a16:creationId xmlns:a16="http://schemas.microsoft.com/office/drawing/2014/main" id="{6E926212-EF97-4EF2-4468-998DA59FC46D}"/>
              </a:ext>
            </a:extLst>
          </p:cNvPr>
          <p:cNvSpPr txBox="1">
            <a:spLocks/>
          </p:cNvSpPr>
          <p:nvPr/>
        </p:nvSpPr>
        <p:spPr>
          <a:xfrm>
            <a:off x="9957942" y="3818043"/>
            <a:ext cx="1618047" cy="191203"/>
          </a:xfrm>
          <a:prstGeom prst="rect">
            <a:avLst/>
          </a:prstGeom>
        </p:spPr>
        <p:txBody>
          <a:bodyPr vert="horz" lIns="0" tIns="0" rIns="0" bIns="0" rtlCol="0" anchor="b">
            <a:noAutofit/>
          </a:bodyPr>
          <a:lstStyle>
            <a:lvl1pPr marL="0" indent="0" algn="l" defTabSz="914400" rtl="0" eaLnBrk="1" latinLnBrk="0" hangingPunct="1">
              <a:lnSpc>
                <a:spcPct val="150000"/>
              </a:lnSpc>
              <a:spcBef>
                <a:spcPts val="1000"/>
              </a:spcBef>
              <a:buFontTx/>
              <a:buNone/>
              <a:defRPr lang="en-US" sz="1200" b="0" i="0" kern="1200" spc="20" baseline="0" dirty="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Zak Magnetic Master</a:t>
            </a:r>
          </a:p>
        </p:txBody>
      </p:sp>
      <p:sp>
        <p:nvSpPr>
          <p:cNvPr id="36" name="Text Placeholder 12">
            <a:extLst>
              <a:ext uri="{FF2B5EF4-FFF2-40B4-BE49-F238E27FC236}">
                <a16:creationId xmlns:a16="http://schemas.microsoft.com/office/drawing/2014/main" id="{26503F42-D386-0D14-07CA-B241C6ADF2AF}"/>
              </a:ext>
            </a:extLst>
          </p:cNvPr>
          <p:cNvSpPr txBox="1">
            <a:spLocks/>
          </p:cNvSpPr>
          <p:nvPr/>
        </p:nvSpPr>
        <p:spPr>
          <a:xfrm>
            <a:off x="9860118" y="5673262"/>
            <a:ext cx="1767277" cy="903065"/>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vert="horz" wrap="square" lIns="91440" tIns="219456" rIns="0" bIns="0" rtlCol="0" anchor="t">
            <a:noAutofit/>
          </a:bodyPr>
          <a:lstStyle>
            <a:lvl1pPr marL="0" indent="0" algn="l" defTabSz="914400" rtl="0" eaLnBrk="1" latinLnBrk="0" hangingPunct="1">
              <a:lnSpc>
                <a:spcPct val="100000"/>
              </a:lnSpc>
              <a:spcBef>
                <a:spcPts val="0"/>
              </a:spcBef>
              <a:buFontTx/>
              <a:buNone/>
              <a:defRPr sz="1400" b="1" i="0" kern="1200" spc="20" baseline="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a:t>Ilkin Huseynov – Creative Designer</a:t>
            </a:r>
            <a:endParaRPr lang="en-US"/>
          </a:p>
        </p:txBody>
      </p:sp>
      <p:sp>
        <p:nvSpPr>
          <p:cNvPr id="37" name="Text Placeholder 13">
            <a:extLst>
              <a:ext uri="{FF2B5EF4-FFF2-40B4-BE49-F238E27FC236}">
                <a16:creationId xmlns:a16="http://schemas.microsoft.com/office/drawing/2014/main" id="{CEA06CC3-7435-2D11-9C70-2DD9D488B913}"/>
              </a:ext>
            </a:extLst>
          </p:cNvPr>
          <p:cNvSpPr txBox="1">
            <a:spLocks/>
          </p:cNvSpPr>
          <p:nvPr/>
        </p:nvSpPr>
        <p:spPr>
          <a:xfrm>
            <a:off x="9956503" y="6370564"/>
            <a:ext cx="1618047" cy="191203"/>
          </a:xfrm>
          <a:prstGeom prst="rect">
            <a:avLst/>
          </a:prstGeom>
        </p:spPr>
        <p:txBody>
          <a:bodyPr vert="horz" lIns="0" tIns="0" rIns="0" bIns="0" rtlCol="0" anchor="b">
            <a:noAutofit/>
          </a:bodyPr>
          <a:lstStyle>
            <a:lvl1pPr marL="0" indent="0" algn="l" defTabSz="914400" rtl="0" eaLnBrk="1" latinLnBrk="0" hangingPunct="1">
              <a:lnSpc>
                <a:spcPct val="150000"/>
              </a:lnSpc>
              <a:spcBef>
                <a:spcPts val="1000"/>
              </a:spcBef>
              <a:buFontTx/>
              <a:buNone/>
              <a:defRPr lang="en-US" sz="1200" b="0" i="0" kern="1200" spc="20" baseline="0" dirty="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Ilkin Hydrogen</a:t>
            </a:r>
          </a:p>
        </p:txBody>
      </p:sp>
      <p:pic>
        <p:nvPicPr>
          <p:cNvPr id="12" name="Picture 14">
            <a:extLst>
              <a:ext uri="{FF2B5EF4-FFF2-40B4-BE49-F238E27FC236}">
                <a16:creationId xmlns:a16="http://schemas.microsoft.com/office/drawing/2014/main" id="{C61C4556-7983-C459-A47B-4EE60E9C272D}"/>
              </a:ext>
            </a:extLst>
          </p:cNvPr>
          <p:cNvPicPr>
            <a:picLocks noChangeAspect="1"/>
          </p:cNvPicPr>
          <p:nvPr/>
        </p:nvPicPr>
        <p:blipFill>
          <a:blip r:embed="rId9"/>
          <a:stretch>
            <a:fillRect/>
          </a:stretch>
        </p:blipFill>
        <p:spPr>
          <a:xfrm>
            <a:off x="241487" y="4165226"/>
            <a:ext cx="1623732" cy="1512795"/>
          </a:xfrm>
          <a:prstGeom prst="rect">
            <a:avLst/>
          </a:prstGeom>
        </p:spPr>
      </p:pic>
      <p:pic>
        <p:nvPicPr>
          <p:cNvPr id="15" name="Picture 23" descr="A picture containing text, person, person, clothing&#10;&#10;Description automatically generated">
            <a:extLst>
              <a:ext uri="{FF2B5EF4-FFF2-40B4-BE49-F238E27FC236}">
                <a16:creationId xmlns:a16="http://schemas.microsoft.com/office/drawing/2014/main" id="{713CA9CA-6AF0-AF83-B1A3-8BC79DBDDC0B}"/>
              </a:ext>
            </a:extLst>
          </p:cNvPr>
          <p:cNvPicPr>
            <a:picLocks noChangeAspect="1"/>
          </p:cNvPicPr>
          <p:nvPr/>
        </p:nvPicPr>
        <p:blipFill>
          <a:blip r:embed="rId10"/>
          <a:stretch>
            <a:fillRect/>
          </a:stretch>
        </p:blipFill>
        <p:spPr>
          <a:xfrm>
            <a:off x="2730033" y="4250391"/>
            <a:ext cx="1828239" cy="1333500"/>
          </a:xfrm>
          <a:prstGeom prst="rect">
            <a:avLst/>
          </a:prstGeom>
        </p:spPr>
      </p:pic>
      <p:pic>
        <p:nvPicPr>
          <p:cNvPr id="30" name="Picture 31">
            <a:extLst>
              <a:ext uri="{FF2B5EF4-FFF2-40B4-BE49-F238E27FC236}">
                <a16:creationId xmlns:a16="http://schemas.microsoft.com/office/drawing/2014/main" id="{3051323C-32BA-4280-91B6-50C5F5F79D61}"/>
              </a:ext>
            </a:extLst>
          </p:cNvPr>
          <p:cNvPicPr>
            <a:picLocks noChangeAspect="1"/>
          </p:cNvPicPr>
          <p:nvPr/>
        </p:nvPicPr>
        <p:blipFill>
          <a:blip r:embed="rId11"/>
          <a:stretch>
            <a:fillRect/>
          </a:stretch>
        </p:blipFill>
        <p:spPr>
          <a:xfrm>
            <a:off x="9956147" y="4210330"/>
            <a:ext cx="1576107" cy="1431553"/>
          </a:xfrm>
          <a:prstGeom prst="rect">
            <a:avLst/>
          </a:prstGeom>
        </p:spPr>
      </p:pic>
      <p:pic>
        <p:nvPicPr>
          <p:cNvPr id="9" name="Picture 17">
            <a:extLst>
              <a:ext uri="{FF2B5EF4-FFF2-40B4-BE49-F238E27FC236}">
                <a16:creationId xmlns:a16="http://schemas.microsoft.com/office/drawing/2014/main" id="{BAD2E06C-75DB-D002-1B12-F43CAC32F27D}"/>
              </a:ext>
            </a:extLst>
          </p:cNvPr>
          <p:cNvPicPr>
            <a:picLocks noChangeAspect="1"/>
          </p:cNvPicPr>
          <p:nvPr/>
        </p:nvPicPr>
        <p:blipFill>
          <a:blip r:embed="rId12"/>
          <a:stretch>
            <a:fillRect/>
          </a:stretch>
        </p:blipFill>
        <p:spPr>
          <a:xfrm>
            <a:off x="5340689" y="4250878"/>
            <a:ext cx="1630487" cy="1412803"/>
          </a:xfrm>
          <a:prstGeom prst="rect">
            <a:avLst/>
          </a:prstGeom>
        </p:spPr>
      </p:pic>
    </p:spTree>
    <p:extLst>
      <p:ext uri="{BB962C8B-B14F-4D97-AF65-F5344CB8AC3E}">
        <p14:creationId xmlns:p14="http://schemas.microsoft.com/office/powerpoint/2010/main" val="2017783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65A3FB6-57B3-DBAD-332C-F6D73254A06F}"/>
              </a:ext>
            </a:extLst>
          </p:cNvPr>
          <p:cNvSpPr>
            <a:spLocks noGrp="1"/>
          </p:cNvSpPr>
          <p:nvPr>
            <p:ph type="title"/>
          </p:nvPr>
        </p:nvSpPr>
        <p:spPr/>
        <p:txBody>
          <a:bodyPr/>
          <a:lstStyle/>
          <a:p>
            <a:r>
              <a:rPr lang="en-GB"/>
              <a:t>Design Issues</a:t>
            </a:r>
          </a:p>
        </p:txBody>
      </p:sp>
      <p:sp>
        <p:nvSpPr>
          <p:cNvPr id="13" name="Content Placeholder 12">
            <a:extLst>
              <a:ext uri="{FF2B5EF4-FFF2-40B4-BE49-F238E27FC236}">
                <a16:creationId xmlns:a16="http://schemas.microsoft.com/office/drawing/2014/main" id="{067E0FF5-C51E-2854-4060-8533320F333C}"/>
              </a:ext>
            </a:extLst>
          </p:cNvPr>
          <p:cNvSpPr>
            <a:spLocks noGrp="1"/>
          </p:cNvSpPr>
          <p:nvPr>
            <p:ph sz="half" idx="2"/>
          </p:nvPr>
        </p:nvSpPr>
        <p:spPr/>
        <p:txBody>
          <a:bodyPr vert="horz" lIns="0" tIns="0" rIns="0" bIns="0" rtlCol="0" anchor="t">
            <a:noAutofit/>
          </a:bodyPr>
          <a:lstStyle/>
          <a:p>
            <a:pPr algn="just"/>
            <a:r>
              <a:rPr lang="en-GB"/>
              <a:t>One </a:t>
            </a:r>
            <a:r>
              <a:rPr lang="en-GB" b="1"/>
              <a:t>major</a:t>
            </a:r>
            <a:r>
              <a:rPr lang="en-GB"/>
              <a:t> design issue we encountered during our initial construction of the robot was that the single motor for our attachments was located too </a:t>
            </a:r>
            <a:r>
              <a:rPr lang="en-GB" baseline="-25000"/>
              <a:t>low-lying</a:t>
            </a:r>
            <a:r>
              <a:rPr lang="en-GB"/>
              <a:t>. This was fixed through trial and error and slowly </a:t>
            </a:r>
            <a:r>
              <a:rPr lang="en-GB" baseline="30000"/>
              <a:t>raising</a:t>
            </a:r>
            <a:r>
              <a:rPr lang="en-GB"/>
              <a:t> the attachment motor and carefully adjusting our attachments until we found a satisfactory substitute. However, through hard work and perseverance from the entire team we were able to fix these issues. </a:t>
            </a:r>
          </a:p>
        </p:txBody>
      </p:sp>
      <p:sp>
        <p:nvSpPr>
          <p:cNvPr id="5" name="Footer Placeholder 4">
            <a:extLst>
              <a:ext uri="{FF2B5EF4-FFF2-40B4-BE49-F238E27FC236}">
                <a16:creationId xmlns:a16="http://schemas.microsoft.com/office/drawing/2014/main" id="{991D0951-F795-8D8F-7339-33142249D591}"/>
              </a:ext>
            </a:extLst>
          </p:cNvPr>
          <p:cNvSpPr>
            <a:spLocks noGrp="1"/>
          </p:cNvSpPr>
          <p:nvPr>
            <p:ph type="ftr" sz="quarter" idx="10"/>
          </p:nvPr>
        </p:nvSpPr>
        <p:spPr/>
        <p:txBody>
          <a:bodyPr/>
          <a:lstStyle/>
          <a:p>
            <a:pPr algn="just"/>
            <a:r>
              <a:rPr lang="en-US"/>
              <a:t>Facing The Energy Crisis</a:t>
            </a:r>
          </a:p>
        </p:txBody>
      </p:sp>
      <p:sp>
        <p:nvSpPr>
          <p:cNvPr id="6" name="Slide Number Placeholder 5">
            <a:extLst>
              <a:ext uri="{FF2B5EF4-FFF2-40B4-BE49-F238E27FC236}">
                <a16:creationId xmlns:a16="http://schemas.microsoft.com/office/drawing/2014/main" id="{D72213F1-2900-910B-A53D-F5B3C0461728}"/>
              </a:ext>
            </a:extLst>
          </p:cNvPr>
          <p:cNvSpPr>
            <a:spLocks noGrp="1"/>
          </p:cNvSpPr>
          <p:nvPr>
            <p:ph type="sldNum" sz="quarter" idx="11"/>
          </p:nvPr>
        </p:nvSpPr>
        <p:spPr/>
        <p:txBody>
          <a:bodyPr/>
          <a:lstStyle/>
          <a:p>
            <a:pPr algn="just"/>
            <a:fld id="{09A01C0A-2BB6-49E7-91A3-DCB9F9F59583}" type="slidenum">
              <a:rPr lang="en-US" smtClean="0"/>
              <a:pPr algn="just"/>
              <a:t>20</a:t>
            </a:fld>
            <a:endParaRPr lang="en-US"/>
          </a:p>
        </p:txBody>
      </p:sp>
    </p:spTree>
    <p:extLst>
      <p:ext uri="{BB962C8B-B14F-4D97-AF65-F5344CB8AC3E}">
        <p14:creationId xmlns:p14="http://schemas.microsoft.com/office/powerpoint/2010/main" val="3889548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a:xfrm>
            <a:off x="855915" y="2046037"/>
            <a:ext cx="4831207" cy="4245031"/>
          </a:xfrm>
        </p:spPr>
        <p:txBody>
          <a:bodyPr vert="horz" lIns="0" tIns="0" rIns="0" bIns="0" rtlCol="0" anchor="t">
            <a:noAutofit/>
          </a:bodyPr>
          <a:lstStyle/>
          <a:p>
            <a:r>
              <a:rPr lang="en-US"/>
              <a:t>In our design we have gone through multiple iterations of how hydrogen works and several discussions on the energy source we will be using for our innovative project as well as referral from our elder peers; we came to an agreement with our joint efforts on the hydrogen storage project shown by our innovative model and hope that our design can be implemented to face the current energy crisis in the UK. </a:t>
            </a:r>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21</a:t>
            </a:fld>
            <a:endParaRPr lang="en-US"/>
          </a:p>
        </p:txBody>
      </p:sp>
      <p:sp>
        <p:nvSpPr>
          <p:cNvPr id="4" name="TextBox 3">
            <a:extLst>
              <a:ext uri="{FF2B5EF4-FFF2-40B4-BE49-F238E27FC236}">
                <a16:creationId xmlns:a16="http://schemas.microsoft.com/office/drawing/2014/main" id="{DABF5A69-1C3E-A16A-68D5-AD6D8B236E23}"/>
              </a:ext>
            </a:extLst>
          </p:cNvPr>
          <p:cNvSpPr txBox="1"/>
          <p:nvPr/>
        </p:nvSpPr>
        <p:spPr>
          <a:xfrm>
            <a:off x="6641522" y="1143000"/>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7" name="TextBox 6">
            <a:extLst>
              <a:ext uri="{FF2B5EF4-FFF2-40B4-BE49-F238E27FC236}">
                <a16:creationId xmlns:a16="http://schemas.microsoft.com/office/drawing/2014/main" id="{E99921DB-88F4-AF35-3EFE-8A6DB00CABA1}"/>
              </a:ext>
            </a:extLst>
          </p:cNvPr>
          <p:cNvSpPr txBox="1"/>
          <p:nvPr/>
        </p:nvSpPr>
        <p:spPr>
          <a:xfrm>
            <a:off x="7429499" y="476249"/>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8" name="TextBox 7">
            <a:extLst>
              <a:ext uri="{FF2B5EF4-FFF2-40B4-BE49-F238E27FC236}">
                <a16:creationId xmlns:a16="http://schemas.microsoft.com/office/drawing/2014/main" id="{2562806F-D4F8-D5CF-5DB2-F91A67829C51}"/>
              </a:ext>
            </a:extLst>
          </p:cNvPr>
          <p:cNvSpPr txBox="1"/>
          <p:nvPr/>
        </p:nvSpPr>
        <p:spPr>
          <a:xfrm>
            <a:off x="5758295" y="259772"/>
            <a:ext cx="2900795" cy="8052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pic>
        <p:nvPicPr>
          <p:cNvPr id="11" name="Picture 11" descr="A picture containing transport, linedrawing&#10;&#10;Description automatically generated">
            <a:extLst>
              <a:ext uri="{FF2B5EF4-FFF2-40B4-BE49-F238E27FC236}">
                <a16:creationId xmlns:a16="http://schemas.microsoft.com/office/drawing/2014/main" id="{7705F1B1-C70A-E4C4-C908-D19944A50EED}"/>
              </a:ext>
            </a:extLst>
          </p:cNvPr>
          <p:cNvPicPr>
            <a:picLocks noChangeAspect="1"/>
          </p:cNvPicPr>
          <p:nvPr/>
        </p:nvPicPr>
        <p:blipFill>
          <a:blip r:embed="rId3"/>
          <a:stretch>
            <a:fillRect/>
          </a:stretch>
        </p:blipFill>
        <p:spPr>
          <a:xfrm>
            <a:off x="8979614" y="524484"/>
            <a:ext cx="2375043" cy="2093213"/>
          </a:xfrm>
          <a:prstGeom prst="rect">
            <a:avLst/>
          </a:prstGeom>
        </p:spPr>
      </p:pic>
      <p:pic>
        <p:nvPicPr>
          <p:cNvPr id="12" name="Picture 12" descr="A picture containing text, aquatic mammal&#10;&#10;Description automatically generated">
            <a:extLst>
              <a:ext uri="{FF2B5EF4-FFF2-40B4-BE49-F238E27FC236}">
                <a16:creationId xmlns:a16="http://schemas.microsoft.com/office/drawing/2014/main" id="{461B4B76-C74A-32B5-AB46-BBA74EC5515A}"/>
              </a:ext>
            </a:extLst>
          </p:cNvPr>
          <p:cNvPicPr>
            <a:picLocks noChangeAspect="1"/>
          </p:cNvPicPr>
          <p:nvPr/>
        </p:nvPicPr>
        <p:blipFill>
          <a:blip r:embed="rId4"/>
          <a:stretch>
            <a:fillRect/>
          </a:stretch>
        </p:blipFill>
        <p:spPr>
          <a:xfrm>
            <a:off x="7318625" y="4061610"/>
            <a:ext cx="3950413" cy="2227993"/>
          </a:xfrm>
          <a:prstGeom prst="rect">
            <a:avLst/>
          </a:prstGeom>
        </p:spPr>
      </p:pic>
      <p:pic>
        <p:nvPicPr>
          <p:cNvPr id="13" name="Picture 14">
            <a:extLst>
              <a:ext uri="{FF2B5EF4-FFF2-40B4-BE49-F238E27FC236}">
                <a16:creationId xmlns:a16="http://schemas.microsoft.com/office/drawing/2014/main" id="{0B162995-3CA0-0BB4-EA65-C1F69F3868E3}"/>
              </a:ext>
            </a:extLst>
          </p:cNvPr>
          <p:cNvPicPr>
            <a:picLocks noChangeAspect="1"/>
          </p:cNvPicPr>
          <p:nvPr/>
        </p:nvPicPr>
        <p:blipFill>
          <a:blip r:embed="rId5"/>
          <a:stretch>
            <a:fillRect/>
          </a:stretch>
        </p:blipFill>
        <p:spPr>
          <a:xfrm>
            <a:off x="6445322" y="2258323"/>
            <a:ext cx="2743200" cy="1176950"/>
          </a:xfrm>
          <a:prstGeom prst="rect">
            <a:avLst/>
          </a:prstGeom>
        </p:spPr>
      </p:pic>
    </p:spTree>
    <p:extLst>
      <p:ext uri="{BB962C8B-B14F-4D97-AF65-F5344CB8AC3E}">
        <p14:creationId xmlns:p14="http://schemas.microsoft.com/office/powerpoint/2010/main" val="4278401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a:t>THANK YOU for listening.</a:t>
            </a:r>
            <a:br>
              <a:rPr lang="en-US"/>
            </a:br>
            <a:br>
              <a:rPr lang="en-US"/>
            </a:br>
            <a:r>
              <a:rPr lang="en-US"/>
              <a:t>Any questions?</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844443" y="4777106"/>
            <a:ext cx="5444517" cy="1731890"/>
          </a:xfrm>
        </p:spPr>
        <p:txBody>
          <a:bodyPr/>
          <a:lstStyle/>
          <a:p>
            <a:r>
              <a:rPr lang="en-US" dirty="0"/>
              <a:t>From:</a:t>
            </a:r>
          </a:p>
          <a:p>
            <a:pPr>
              <a:lnSpc>
                <a:spcPct val="100000"/>
              </a:lnSpc>
              <a:spcBef>
                <a:spcPts val="0"/>
              </a:spcBef>
            </a:pPr>
            <a:r>
              <a:rPr lang="en-US" cap="all" dirty="0">
                <a:ea typeface="+mn-lt"/>
                <a:cs typeface="+mn-lt"/>
              </a:rPr>
              <a:t>T.I.B.H.s hydrogen connectors</a:t>
            </a:r>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22</a:t>
            </a:fld>
            <a:endParaRPr lang="en-US"/>
          </a:p>
        </p:txBody>
      </p:sp>
    </p:spTree>
    <p:extLst>
      <p:ext uri="{BB962C8B-B14F-4D97-AF65-F5344CB8AC3E}">
        <p14:creationId xmlns:p14="http://schemas.microsoft.com/office/powerpoint/2010/main" val="10237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a:ea typeface="+mj-lt"/>
                <a:cs typeface="+mj-lt"/>
              </a:rPr>
              <a:t>Facing The Energy crisis</a:t>
            </a:r>
            <a:endParaRPr lang="en-US"/>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r>
              <a:rPr lang="en-US"/>
              <a:t>4</a:t>
            </a:r>
          </a:p>
        </p:txBody>
      </p:sp>
      <p:sp>
        <p:nvSpPr>
          <p:cNvPr id="48" name="Title 1">
            <a:extLst>
              <a:ext uri="{FF2B5EF4-FFF2-40B4-BE49-F238E27FC236}">
                <a16:creationId xmlns:a16="http://schemas.microsoft.com/office/drawing/2014/main" id="{878B1F47-8EFD-1765-778A-C4108A88BA21}"/>
              </a:ext>
            </a:extLst>
          </p:cNvPr>
          <p:cNvSpPr txBox="1">
            <a:spLocks/>
          </p:cNvSpPr>
          <p:nvPr/>
        </p:nvSpPr>
        <p:spPr>
          <a:xfrm>
            <a:off x="6696221" y="121684"/>
            <a:ext cx="4834517" cy="2774361"/>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pPr algn="l"/>
            <a:r>
              <a:rPr lang="en-US"/>
              <a:t>Solving the energy crisis in England:</a:t>
            </a:r>
          </a:p>
        </p:txBody>
      </p:sp>
      <p:sp>
        <p:nvSpPr>
          <p:cNvPr id="50" name="Content Placeholder 20">
            <a:extLst>
              <a:ext uri="{FF2B5EF4-FFF2-40B4-BE49-F238E27FC236}">
                <a16:creationId xmlns:a16="http://schemas.microsoft.com/office/drawing/2014/main" id="{4E1CF4A3-92F2-5C51-1716-B7876573E98B}"/>
              </a:ext>
            </a:extLst>
          </p:cNvPr>
          <p:cNvSpPr txBox="1">
            <a:spLocks/>
          </p:cNvSpPr>
          <p:nvPr/>
        </p:nvSpPr>
        <p:spPr>
          <a:xfrm>
            <a:off x="6617392" y="2597997"/>
            <a:ext cx="5015945" cy="3936990"/>
          </a:xfrm>
          <a:prstGeom prst="rect">
            <a:avLst/>
          </a:prstGeom>
        </p:spPr>
        <p:txBody>
          <a:bodyPr vert="horz" lIns="0" tIns="0" rIns="0" bIns="0" rtlCol="0" anchor="t">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ea typeface="+mn-lt"/>
                <a:cs typeface="+mn-lt"/>
              </a:rPr>
              <a:t>In this year’s First Lego League competition we were tasked with finding a solution to the current energy crisis in England.</a:t>
            </a:r>
            <a:endParaRPr lang="en-US">
              <a:ea typeface="+mn-lt"/>
              <a:cs typeface="+mn-lt"/>
            </a:endParaRPr>
          </a:p>
          <a:p>
            <a:r>
              <a:rPr lang="en-US" sz="1800">
                <a:ea typeface="+mn-lt"/>
                <a:cs typeface="+mn-lt"/>
              </a:rPr>
              <a:t>So as a team we have come together as one to find a solution, being power storage units, which can be installed in power grids (be it for stationary or transportation) to store excess energy using a renewable energy generator that will create 0 to little greenhouse gasses.</a:t>
            </a:r>
            <a:endParaRPr lang="en-US"/>
          </a:p>
        </p:txBody>
      </p:sp>
      <p:pic>
        <p:nvPicPr>
          <p:cNvPr id="52" name="Picture Placeholder 11" descr="Close-up of skyscrapers">
            <a:extLst>
              <a:ext uri="{FF2B5EF4-FFF2-40B4-BE49-F238E27FC236}">
                <a16:creationId xmlns:a16="http://schemas.microsoft.com/office/drawing/2014/main" id="{0E62DAFD-079E-2657-6F25-F5BB8870847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xfrm>
            <a:off x="1395412" y="653461"/>
            <a:ext cx="4597556" cy="5549900"/>
          </a:xfrm>
          <a:prstGeom prst="rect">
            <a:avLst/>
          </a:prstGeom>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54" name="Rectangle 53">
            <a:extLst>
              <a:ext uri="{FF2B5EF4-FFF2-40B4-BE49-F238E27FC236}">
                <a16:creationId xmlns:a16="http://schemas.microsoft.com/office/drawing/2014/main" id="{636FBFC2-A9D8-81A2-2DD4-B40BCE8C9FAC}"/>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
        <p:nvSpPr>
          <p:cNvPr id="56" name="Rectangle 55">
            <a:extLst>
              <a:ext uri="{FF2B5EF4-FFF2-40B4-BE49-F238E27FC236}">
                <a16:creationId xmlns:a16="http://schemas.microsoft.com/office/drawing/2014/main" id="{4E0E077B-EB89-B232-A859-66BD1D8605C3}"/>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accent1"/>
              </a:solidFill>
            </a:endParaRPr>
          </a:p>
        </p:txBody>
      </p:sp>
    </p:spTree>
    <p:extLst>
      <p:ext uri="{BB962C8B-B14F-4D97-AF65-F5344CB8AC3E}">
        <p14:creationId xmlns:p14="http://schemas.microsoft.com/office/powerpoint/2010/main" val="165986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367E99D-0809-24D1-E377-F365A3F94C06}"/>
              </a:ext>
            </a:extLst>
          </p:cNvPr>
          <p:cNvSpPr>
            <a:spLocks noGrp="1"/>
          </p:cNvSpPr>
          <p:nvPr>
            <p:ph type="title"/>
          </p:nvPr>
        </p:nvSpPr>
        <p:spPr/>
        <p:txBody>
          <a:bodyPr/>
          <a:lstStyle/>
          <a:p>
            <a:r>
              <a:rPr lang="en-GB"/>
              <a:t>What Is hydrogen?</a:t>
            </a:r>
          </a:p>
        </p:txBody>
      </p:sp>
      <p:sp>
        <p:nvSpPr>
          <p:cNvPr id="30" name="Content Placeholder 29">
            <a:extLst>
              <a:ext uri="{FF2B5EF4-FFF2-40B4-BE49-F238E27FC236}">
                <a16:creationId xmlns:a16="http://schemas.microsoft.com/office/drawing/2014/main" id="{4AF176D5-E83D-39FA-7143-B17F5CA9510F}"/>
              </a:ext>
            </a:extLst>
          </p:cNvPr>
          <p:cNvSpPr>
            <a:spLocks noGrp="1"/>
          </p:cNvSpPr>
          <p:nvPr>
            <p:ph sz="half" idx="2"/>
          </p:nvPr>
        </p:nvSpPr>
        <p:spPr>
          <a:xfrm>
            <a:off x="567945" y="1749778"/>
            <a:ext cx="2288144" cy="2020711"/>
          </a:xfrm>
        </p:spPr>
        <p:txBody>
          <a:bodyPr vert="horz" lIns="0" tIns="0" rIns="0" bIns="0" rtlCol="0" anchor="t">
            <a:noAutofit/>
          </a:bodyPr>
          <a:lstStyle/>
          <a:p>
            <a:pPr algn="ctr"/>
            <a:r>
              <a:rPr lang="en-GB" sz="1600"/>
              <a:t>Hydrogen is the most abundant element in the universe meaning that it is always readily available, it is estimated to contribute to 75% of the universe and is the key element for our design.</a:t>
            </a:r>
          </a:p>
          <a:p>
            <a:endParaRPr lang="en-GB" sz="2400"/>
          </a:p>
          <a:p>
            <a:endParaRPr lang="en-GB"/>
          </a:p>
        </p:txBody>
      </p:sp>
      <p:sp>
        <p:nvSpPr>
          <p:cNvPr id="27" name="Footer Placeholder 26">
            <a:extLst>
              <a:ext uri="{FF2B5EF4-FFF2-40B4-BE49-F238E27FC236}">
                <a16:creationId xmlns:a16="http://schemas.microsoft.com/office/drawing/2014/main" id="{81DDE98A-75D9-F02E-6052-DF82243FC82E}"/>
              </a:ext>
            </a:extLst>
          </p:cNvPr>
          <p:cNvSpPr>
            <a:spLocks noGrp="1"/>
          </p:cNvSpPr>
          <p:nvPr>
            <p:ph type="ftr" sz="quarter" idx="10"/>
          </p:nvPr>
        </p:nvSpPr>
        <p:spPr/>
        <p:txBody>
          <a:bodyPr/>
          <a:lstStyle/>
          <a:p>
            <a:r>
              <a:rPr lang="en-US"/>
              <a:t>Facing The Energy Crisis</a:t>
            </a:r>
          </a:p>
        </p:txBody>
      </p:sp>
      <p:sp>
        <p:nvSpPr>
          <p:cNvPr id="28" name="Slide Number Placeholder 27">
            <a:extLst>
              <a:ext uri="{FF2B5EF4-FFF2-40B4-BE49-F238E27FC236}">
                <a16:creationId xmlns:a16="http://schemas.microsoft.com/office/drawing/2014/main" id="{45E1A85F-A252-F91A-C30D-ECE0B7CC0623}"/>
              </a:ext>
            </a:extLst>
          </p:cNvPr>
          <p:cNvSpPr>
            <a:spLocks noGrp="1"/>
          </p:cNvSpPr>
          <p:nvPr>
            <p:ph type="sldNum" sz="quarter" idx="11"/>
          </p:nvPr>
        </p:nvSpPr>
        <p:spPr/>
        <p:txBody>
          <a:bodyPr/>
          <a:lstStyle/>
          <a:p>
            <a:fld id="{09A01C0A-2BB6-49E7-91A3-DCB9F9F59583}" type="slidenum">
              <a:rPr lang="en-US" dirty="0" smtClean="0"/>
              <a:pPr/>
              <a:t>4</a:t>
            </a:fld>
            <a:endParaRPr lang="en-US"/>
          </a:p>
        </p:txBody>
      </p:sp>
      <p:sp>
        <p:nvSpPr>
          <p:cNvPr id="2" name="TextBox 1">
            <a:extLst>
              <a:ext uri="{FF2B5EF4-FFF2-40B4-BE49-F238E27FC236}">
                <a16:creationId xmlns:a16="http://schemas.microsoft.com/office/drawing/2014/main" id="{31DBF424-957B-B29A-DD73-6731755B1538}"/>
              </a:ext>
            </a:extLst>
          </p:cNvPr>
          <p:cNvSpPr txBox="1"/>
          <p:nvPr/>
        </p:nvSpPr>
        <p:spPr>
          <a:xfrm>
            <a:off x="3781778" y="2223911"/>
            <a:ext cx="4831644" cy="1200329"/>
          </a:xfrm>
          <a:prstGeom prst="rect">
            <a:avLst/>
          </a:prstGeom>
          <a:noFill/>
        </p:spPr>
        <p:txBody>
          <a:bodyPr wrap="square" rtlCol="0">
            <a:spAutoFit/>
          </a:bodyPr>
          <a:lstStyle/>
          <a:p>
            <a:r>
              <a:rPr lang="en-GB"/>
              <a:t>Makes up everything</a:t>
            </a:r>
            <a:br>
              <a:rPr lang="en-GB"/>
            </a:br>
            <a:r>
              <a:rPr lang="en-GB"/>
              <a:t>readily available</a:t>
            </a:r>
            <a:br>
              <a:rPr lang="en-GB"/>
            </a:br>
            <a:r>
              <a:rPr lang="en-GB"/>
              <a:t>75% of universe</a:t>
            </a:r>
          </a:p>
          <a:p>
            <a:r>
              <a:rPr lang="en-GB"/>
              <a:t>key</a:t>
            </a:r>
          </a:p>
        </p:txBody>
      </p:sp>
    </p:spTree>
    <p:extLst>
      <p:ext uri="{BB962C8B-B14F-4D97-AF65-F5344CB8AC3E}">
        <p14:creationId xmlns:p14="http://schemas.microsoft.com/office/powerpoint/2010/main" val="114647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AD73F712-32C4-9397-6778-02E52FDCD9B3}"/>
              </a:ext>
            </a:extLst>
          </p:cNvPr>
          <p:cNvSpPr>
            <a:spLocks noGrp="1"/>
          </p:cNvSpPr>
          <p:nvPr>
            <p:ph type="title"/>
          </p:nvPr>
        </p:nvSpPr>
        <p:spPr/>
        <p:txBody>
          <a:bodyPr/>
          <a:lstStyle/>
          <a:p>
            <a:pPr algn="ctr"/>
            <a:r>
              <a:rPr lang="en-GB"/>
              <a:t>Why Hydrogen?</a:t>
            </a:r>
          </a:p>
        </p:txBody>
      </p:sp>
      <p:sp>
        <p:nvSpPr>
          <p:cNvPr id="31" name="Content Placeholder 30">
            <a:extLst>
              <a:ext uri="{FF2B5EF4-FFF2-40B4-BE49-F238E27FC236}">
                <a16:creationId xmlns:a16="http://schemas.microsoft.com/office/drawing/2014/main" id="{B3AAE5F2-D539-BA7B-6667-230A14F3A94A}"/>
              </a:ext>
            </a:extLst>
          </p:cNvPr>
          <p:cNvSpPr>
            <a:spLocks noGrp="1"/>
          </p:cNvSpPr>
          <p:nvPr>
            <p:ph sz="half" idx="2"/>
          </p:nvPr>
        </p:nvSpPr>
        <p:spPr>
          <a:xfrm>
            <a:off x="850168" y="1828799"/>
            <a:ext cx="2559076" cy="4018845"/>
          </a:xfrm>
        </p:spPr>
        <p:txBody>
          <a:bodyPr vert="horz" lIns="0" tIns="0" rIns="0" bIns="0" rtlCol="0" anchor="t">
            <a:noAutofit/>
          </a:bodyPr>
          <a:lstStyle/>
          <a:p>
            <a:pPr algn="ctr"/>
            <a:r>
              <a:rPr lang="en-GB" sz="1400"/>
              <a:t>Why hydrogen? Hydrogen can be used for the stationary or transportation energy sectors meaning it is a diverse energy for the future unlike solar or hydroelectricity which is purely stationary. Hydrogen can also be used to generate water as it is a by-product of the process. Wind &amp; hydroelectricity can often harm the environment and during manufacture, transportation and solar installation can generate pollution.</a:t>
            </a:r>
            <a:endParaRPr lang="en-US" sz="1200"/>
          </a:p>
          <a:p>
            <a:endParaRPr lang="en-GB"/>
          </a:p>
        </p:txBody>
      </p:sp>
      <p:sp>
        <p:nvSpPr>
          <p:cNvPr id="27" name="Footer Placeholder 26">
            <a:extLst>
              <a:ext uri="{FF2B5EF4-FFF2-40B4-BE49-F238E27FC236}">
                <a16:creationId xmlns:a16="http://schemas.microsoft.com/office/drawing/2014/main" id="{585CAC68-386F-802C-F01A-E37DBCAE3EF7}"/>
              </a:ext>
            </a:extLst>
          </p:cNvPr>
          <p:cNvSpPr>
            <a:spLocks noGrp="1"/>
          </p:cNvSpPr>
          <p:nvPr>
            <p:ph type="ftr" sz="quarter" idx="10"/>
          </p:nvPr>
        </p:nvSpPr>
        <p:spPr/>
        <p:txBody>
          <a:bodyPr/>
          <a:lstStyle/>
          <a:p>
            <a:r>
              <a:rPr lang="en-US"/>
              <a:t>Facing The Energy Crisis</a:t>
            </a:r>
          </a:p>
        </p:txBody>
      </p:sp>
      <p:sp>
        <p:nvSpPr>
          <p:cNvPr id="28" name="Slide Number Placeholder 27">
            <a:extLst>
              <a:ext uri="{FF2B5EF4-FFF2-40B4-BE49-F238E27FC236}">
                <a16:creationId xmlns:a16="http://schemas.microsoft.com/office/drawing/2014/main" id="{7684AC02-10C5-665E-0923-8F92CF149118}"/>
              </a:ext>
            </a:extLst>
          </p:cNvPr>
          <p:cNvSpPr>
            <a:spLocks noGrp="1"/>
          </p:cNvSpPr>
          <p:nvPr>
            <p:ph type="sldNum" sz="quarter" idx="11"/>
          </p:nvPr>
        </p:nvSpPr>
        <p:spPr/>
        <p:txBody>
          <a:bodyPr/>
          <a:lstStyle/>
          <a:p>
            <a:fld id="{09A01C0A-2BB6-49E7-91A3-DCB9F9F59583}" type="slidenum">
              <a:rPr lang="en-US" dirty="0" smtClean="0"/>
              <a:pPr/>
              <a:t>5</a:t>
            </a:fld>
            <a:endParaRPr lang="en-US"/>
          </a:p>
        </p:txBody>
      </p:sp>
      <p:sp>
        <p:nvSpPr>
          <p:cNvPr id="2" name="TextBox 1">
            <a:extLst>
              <a:ext uri="{FF2B5EF4-FFF2-40B4-BE49-F238E27FC236}">
                <a16:creationId xmlns:a16="http://schemas.microsoft.com/office/drawing/2014/main" id="{BA544786-10B5-04D8-92B7-D55B86EFAB63}"/>
              </a:ext>
            </a:extLst>
          </p:cNvPr>
          <p:cNvSpPr txBox="1"/>
          <p:nvPr/>
        </p:nvSpPr>
        <p:spPr>
          <a:xfrm>
            <a:off x="4447709" y="2637892"/>
            <a:ext cx="6615289" cy="1200329"/>
          </a:xfrm>
          <a:prstGeom prst="rect">
            <a:avLst/>
          </a:prstGeom>
          <a:noFill/>
        </p:spPr>
        <p:txBody>
          <a:bodyPr wrap="square" rtlCol="0">
            <a:spAutoFit/>
          </a:bodyPr>
          <a:lstStyle/>
          <a:p>
            <a:r>
              <a:rPr lang="en-GB"/>
              <a:t>Can be used for stationary/transport</a:t>
            </a:r>
          </a:p>
          <a:p>
            <a:r>
              <a:rPr lang="en-GB"/>
              <a:t>Eco-friendly</a:t>
            </a:r>
          </a:p>
          <a:p>
            <a:r>
              <a:rPr lang="en-GB"/>
              <a:t>Generates water and oxygen as a by-product</a:t>
            </a:r>
          </a:p>
          <a:p>
            <a:r>
              <a:rPr lang="en-GB"/>
              <a:t>Manufacture poses no risk to environment</a:t>
            </a:r>
          </a:p>
        </p:txBody>
      </p:sp>
    </p:spTree>
    <p:extLst>
      <p:ext uri="{BB962C8B-B14F-4D97-AF65-F5344CB8AC3E}">
        <p14:creationId xmlns:p14="http://schemas.microsoft.com/office/powerpoint/2010/main" val="197145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a:xfrm>
            <a:off x="595592" y="879371"/>
            <a:ext cx="10506416" cy="1128519"/>
          </a:xfrm>
        </p:spPr>
        <p:txBody>
          <a:bodyPr/>
          <a:lstStyle/>
          <a:p>
            <a:r>
              <a:rPr lang="en-US">
                <a:solidFill>
                  <a:schemeClr val="bg1"/>
                </a:solidFill>
              </a:rPr>
              <a:t>The design</a:t>
            </a:r>
          </a:p>
        </p:txBody>
      </p:sp>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24081" y="1080150"/>
            <a:ext cx="1652275" cy="2639996"/>
          </a:xfrm>
        </p:spPr>
        <p:txBody>
          <a:bodyPr vert="horz" lIns="0" tIns="0" rIns="0" bIns="0" rtlCol="0" anchor="t">
            <a:noAutofit/>
          </a:bodyPr>
          <a:lstStyle/>
          <a:p>
            <a:pPr algn="ctr">
              <a:lnSpc>
                <a:spcPct val="100000"/>
              </a:lnSpc>
            </a:pPr>
            <a:r>
              <a:rPr lang="en-US" sz="1400"/>
              <a:t>Our design proposal is to split water into oxygen and hydrogen by using electricity. Subsequently, the hydrogen will be stored for later use in a hydrogen fuel cell where it is then contained and used to create electrical energy which will power our homes, factories, etc.</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a:t>Facing the energy crisis</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dirty="0" smtClean="0"/>
              <a:pPr/>
              <a:t>6</a:t>
            </a:fld>
            <a:endParaRPr lang="en-US"/>
          </a:p>
        </p:txBody>
      </p:sp>
      <p:pic>
        <p:nvPicPr>
          <p:cNvPr id="5" name="Picture 5" descr="Text&#10;&#10;Description automatically generated">
            <a:extLst>
              <a:ext uri="{FF2B5EF4-FFF2-40B4-BE49-F238E27FC236}">
                <a16:creationId xmlns:a16="http://schemas.microsoft.com/office/drawing/2014/main" id="{764E8653-F028-9D36-FDF4-CE3640F96435}"/>
              </a:ext>
            </a:extLst>
          </p:cNvPr>
          <p:cNvPicPr>
            <a:picLocks noChangeAspect="1"/>
          </p:cNvPicPr>
          <p:nvPr/>
        </p:nvPicPr>
        <p:blipFill>
          <a:blip r:embed="rId3"/>
          <a:stretch>
            <a:fillRect/>
          </a:stretch>
        </p:blipFill>
        <p:spPr>
          <a:xfrm>
            <a:off x="5091472" y="3720146"/>
            <a:ext cx="1126097" cy="1365162"/>
          </a:xfrm>
          <a:prstGeom prst="rect">
            <a:avLst/>
          </a:prstGeom>
        </p:spPr>
      </p:pic>
      <p:sp>
        <p:nvSpPr>
          <p:cNvPr id="4" name="TextBox 3">
            <a:extLst>
              <a:ext uri="{FF2B5EF4-FFF2-40B4-BE49-F238E27FC236}">
                <a16:creationId xmlns:a16="http://schemas.microsoft.com/office/drawing/2014/main" id="{2F4B21B8-B14E-5626-EE13-2B70F9187B73}"/>
              </a:ext>
            </a:extLst>
          </p:cNvPr>
          <p:cNvSpPr txBox="1"/>
          <p:nvPr/>
        </p:nvSpPr>
        <p:spPr>
          <a:xfrm>
            <a:off x="8784482" y="1668207"/>
            <a:ext cx="2562578" cy="1477328"/>
          </a:xfrm>
          <a:prstGeom prst="rect">
            <a:avLst/>
          </a:prstGeom>
          <a:noFill/>
        </p:spPr>
        <p:txBody>
          <a:bodyPr wrap="square" rtlCol="0">
            <a:spAutoFit/>
          </a:bodyPr>
          <a:lstStyle/>
          <a:p>
            <a:r>
              <a:rPr lang="en-GB"/>
              <a:t>Filter water</a:t>
            </a:r>
          </a:p>
          <a:p>
            <a:r>
              <a:rPr lang="en-GB"/>
              <a:t>Split into Hydrogen and Oxygen</a:t>
            </a:r>
          </a:p>
          <a:p>
            <a:r>
              <a:rPr lang="en-GB"/>
              <a:t>Hydrogen condensed</a:t>
            </a:r>
          </a:p>
          <a:p>
            <a:r>
              <a:rPr lang="en-GB"/>
              <a:t>Hydrogen used as fuel</a:t>
            </a:r>
          </a:p>
        </p:txBody>
      </p:sp>
    </p:spTree>
    <p:extLst>
      <p:ext uri="{BB962C8B-B14F-4D97-AF65-F5344CB8AC3E}">
        <p14:creationId xmlns:p14="http://schemas.microsoft.com/office/powerpoint/2010/main" val="612500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a:xfrm>
            <a:off x="5413445" y="46980"/>
            <a:ext cx="6034216" cy="1439604"/>
          </a:xfrm>
        </p:spPr>
        <p:txBody>
          <a:bodyPr/>
          <a:lstStyle/>
          <a:p>
            <a:pPr algn="ctr"/>
            <a:r>
              <a:rPr lang="en-US"/>
              <a:t>How it works pt.1</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95078" y="1734852"/>
            <a:ext cx="5870950" cy="4082624"/>
          </a:xfrm>
        </p:spPr>
        <p:txBody>
          <a:bodyPr vert="horz" lIns="0" tIns="0" rIns="0" bIns="0" rtlCol="0" anchor="t">
            <a:noAutofit/>
          </a:bodyPr>
          <a:lstStyle/>
          <a:p>
            <a:pPr marL="342900" indent="-342900" algn="just">
              <a:buFont typeface="Arial" panose="020B0604020202020204" pitchFamily="34" charset="0"/>
              <a:buChar char="•"/>
            </a:pPr>
            <a:r>
              <a:rPr lang="en-US" cap="none" dirty="0"/>
              <a:t>Electrolysis System</a:t>
            </a:r>
          </a:p>
          <a:p>
            <a:pPr marL="342900" indent="-342900" algn="just">
              <a:buFont typeface="Arial" panose="020B0604020202020204" pitchFamily="34" charset="0"/>
              <a:buChar char="•"/>
            </a:pPr>
            <a:r>
              <a:rPr lang="en-US" cap="none" dirty="0"/>
              <a:t>No Carbon Emissions</a:t>
            </a:r>
          </a:p>
          <a:p>
            <a:pPr marL="342900" indent="-342900" algn="just">
              <a:buFont typeface="Arial" panose="020B0604020202020204" pitchFamily="34" charset="0"/>
              <a:buChar char="•"/>
            </a:pPr>
            <a:r>
              <a:rPr lang="en-US" cap="none" dirty="0"/>
              <a:t>Oxygen as a By-Product</a:t>
            </a:r>
          </a:p>
          <a:p>
            <a:pPr marL="342900" indent="-342900" algn="just">
              <a:buFont typeface="Arial" panose="020B0604020202020204" pitchFamily="34" charset="0"/>
              <a:buChar char="•"/>
            </a:pPr>
            <a:r>
              <a:rPr lang="en-US" cap="none" dirty="0"/>
              <a:t>Hydrogen from Atmosphere</a:t>
            </a:r>
          </a:p>
          <a:p>
            <a:pPr marL="342900" indent="-342900" algn="just">
              <a:buFont typeface="Arial" panose="020B0604020202020204" pitchFamily="34" charset="0"/>
              <a:buChar char="•"/>
            </a:pPr>
            <a:r>
              <a:rPr lang="en-US" cap="none" dirty="0"/>
              <a:t>Obtained from Sea Water</a:t>
            </a:r>
          </a:p>
          <a:p>
            <a:pPr marL="342900" indent="-342900" algn="just">
              <a:buFont typeface="Arial" panose="020B0604020202020204" pitchFamily="34" charset="0"/>
              <a:buChar char="•"/>
            </a:pPr>
            <a:r>
              <a:rPr lang="en-US" cap="none" dirty="0"/>
              <a:t>Purification before Energy Use</a:t>
            </a:r>
          </a:p>
          <a:p>
            <a:pPr marL="342900" indent="-342900" algn="just">
              <a:buFont typeface="Arial" panose="020B0604020202020204" pitchFamily="34" charset="0"/>
              <a:buChar char="•"/>
            </a:pPr>
            <a:r>
              <a:rPr lang="en-US" cap="none" dirty="0"/>
              <a:t>Small Power Grids to Power Neighborhoods</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a:t>Facing the energy crisis</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dirty="0" smtClean="0"/>
              <a:pPr/>
              <a:t>7</a:t>
            </a:fld>
            <a:endParaRPr lang="en-US"/>
          </a:p>
        </p:txBody>
      </p:sp>
    </p:spTree>
    <p:extLst>
      <p:ext uri="{BB962C8B-B14F-4D97-AF65-F5344CB8AC3E}">
        <p14:creationId xmlns:p14="http://schemas.microsoft.com/office/powerpoint/2010/main" val="2521615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C8CC3-7107-300E-F28E-20A5D6EB0AFE}"/>
              </a:ext>
            </a:extLst>
          </p:cNvPr>
          <p:cNvSpPr>
            <a:spLocks noGrp="1"/>
          </p:cNvSpPr>
          <p:nvPr>
            <p:ph type="title"/>
          </p:nvPr>
        </p:nvSpPr>
        <p:spPr/>
        <p:txBody>
          <a:bodyPr/>
          <a:lstStyle/>
          <a:p>
            <a:r>
              <a:rPr lang="en-US"/>
              <a:t>How it works pt.2</a:t>
            </a:r>
          </a:p>
        </p:txBody>
      </p:sp>
      <p:sp>
        <p:nvSpPr>
          <p:cNvPr id="6" name="Footer Placeholder 5">
            <a:extLst>
              <a:ext uri="{FF2B5EF4-FFF2-40B4-BE49-F238E27FC236}">
                <a16:creationId xmlns:a16="http://schemas.microsoft.com/office/drawing/2014/main" id="{2DC2019C-5BC9-A628-7DDB-469DAE4B64DE}"/>
              </a:ext>
            </a:extLst>
          </p:cNvPr>
          <p:cNvSpPr>
            <a:spLocks noGrp="1"/>
          </p:cNvSpPr>
          <p:nvPr>
            <p:ph type="ftr" sz="quarter" idx="10"/>
          </p:nvPr>
        </p:nvSpPr>
        <p:spPr/>
        <p:txBody>
          <a:bodyPr/>
          <a:lstStyle/>
          <a:p>
            <a:r>
              <a:rPr lang="en-US"/>
              <a:t>Facing the energy crisis</a:t>
            </a:r>
          </a:p>
        </p:txBody>
      </p:sp>
      <p:sp>
        <p:nvSpPr>
          <p:cNvPr id="7" name="Slide Number Placeholder 6">
            <a:extLst>
              <a:ext uri="{FF2B5EF4-FFF2-40B4-BE49-F238E27FC236}">
                <a16:creationId xmlns:a16="http://schemas.microsoft.com/office/drawing/2014/main" id="{3BB68C79-AE91-FF3F-0612-FC961FFD311B}"/>
              </a:ext>
            </a:extLst>
          </p:cNvPr>
          <p:cNvSpPr>
            <a:spLocks noGrp="1"/>
          </p:cNvSpPr>
          <p:nvPr>
            <p:ph type="sldNum" sz="quarter" idx="11"/>
          </p:nvPr>
        </p:nvSpPr>
        <p:spPr/>
        <p:txBody>
          <a:bodyPr/>
          <a:lstStyle/>
          <a:p>
            <a:fld id="{09A01C0A-2BB6-49E7-91A3-DCB9F9F59583}" type="slidenum">
              <a:rPr lang="en-US" dirty="0" smtClean="0"/>
              <a:pPr/>
              <a:t>8</a:t>
            </a:fld>
            <a:endParaRPr lang="en-US"/>
          </a:p>
        </p:txBody>
      </p:sp>
      <p:sp>
        <p:nvSpPr>
          <p:cNvPr id="5" name="Content Placeholder 4">
            <a:extLst>
              <a:ext uri="{FF2B5EF4-FFF2-40B4-BE49-F238E27FC236}">
                <a16:creationId xmlns:a16="http://schemas.microsoft.com/office/drawing/2014/main" id="{CCF82D0B-DCE6-F429-4B7B-D0B70DD6AF8D}"/>
              </a:ext>
            </a:extLst>
          </p:cNvPr>
          <p:cNvSpPr>
            <a:spLocks noGrp="1"/>
          </p:cNvSpPr>
          <p:nvPr>
            <p:ph sz="half" idx="2"/>
          </p:nvPr>
        </p:nvSpPr>
        <p:spPr>
          <a:xfrm>
            <a:off x="850168" y="1828800"/>
            <a:ext cx="10115630" cy="4737704"/>
          </a:xfrm>
        </p:spPr>
        <p:txBody>
          <a:bodyPr vert="horz" lIns="0" tIns="0" rIns="0" bIns="0" rtlCol="0" anchor="t">
            <a:noAutofit/>
          </a:bodyPr>
          <a:lstStyle/>
          <a:p>
            <a:pPr marL="342900" indent="-342900">
              <a:buFont typeface="Arial" panose="020B0604020202020204" pitchFamily="34" charset="0"/>
              <a:buChar char="•"/>
            </a:pPr>
            <a:r>
              <a:rPr lang="en-GB"/>
              <a:t>Pressurisation</a:t>
            </a:r>
          </a:p>
          <a:p>
            <a:pPr marL="342900" indent="-342900">
              <a:buFont typeface="Arial" panose="020B0604020202020204" pitchFamily="34" charset="0"/>
              <a:buChar char="•"/>
            </a:pPr>
            <a:r>
              <a:rPr lang="en-GB"/>
              <a:t>Freezing Hydrogen To A Liquid </a:t>
            </a:r>
          </a:p>
          <a:p>
            <a:pPr marL="342900" indent="-342900">
              <a:buFont typeface="Arial" panose="020B0604020202020204" pitchFamily="34" charset="0"/>
              <a:buChar char="•"/>
            </a:pPr>
            <a:r>
              <a:rPr lang="en-GB"/>
              <a:t>Form Liquid Hydrogen</a:t>
            </a:r>
          </a:p>
          <a:p>
            <a:pPr marL="342900" indent="-342900">
              <a:buFont typeface="Arial" panose="020B0604020202020204" pitchFamily="34" charset="0"/>
              <a:buChar char="•"/>
            </a:pPr>
            <a:r>
              <a:rPr lang="en-GB"/>
              <a:t>Stored In A Separate Tank</a:t>
            </a:r>
          </a:p>
          <a:p>
            <a:pPr marL="342900" indent="-342900">
              <a:buFont typeface="Arial" panose="020B0604020202020204" pitchFamily="34" charset="0"/>
              <a:buChar char="•"/>
            </a:pPr>
            <a:r>
              <a:rPr lang="en-GB"/>
              <a:t>50mm Hardened S3 Steel</a:t>
            </a:r>
          </a:p>
          <a:p>
            <a:pPr marL="342900" indent="-342900">
              <a:buFont typeface="Arial" panose="020B0604020202020204" pitchFamily="34" charset="0"/>
              <a:buChar char="•"/>
            </a:pPr>
            <a:r>
              <a:rPr lang="en-GB"/>
              <a:t>Energy In A Fuel Cell</a:t>
            </a:r>
          </a:p>
        </p:txBody>
      </p:sp>
    </p:spTree>
    <p:extLst>
      <p:ext uri="{BB962C8B-B14F-4D97-AF65-F5344CB8AC3E}">
        <p14:creationId xmlns:p14="http://schemas.microsoft.com/office/powerpoint/2010/main" val="45382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6D956-8DA8-867D-5F5A-F561491143E7}"/>
              </a:ext>
            </a:extLst>
          </p:cNvPr>
          <p:cNvSpPr>
            <a:spLocks noGrp="1"/>
          </p:cNvSpPr>
          <p:nvPr>
            <p:ph type="title"/>
          </p:nvPr>
        </p:nvSpPr>
        <p:spPr/>
        <p:txBody>
          <a:bodyPr/>
          <a:lstStyle/>
          <a:p>
            <a:r>
              <a:rPr lang="en-GB"/>
              <a:t>How it works PT.3</a:t>
            </a:r>
          </a:p>
        </p:txBody>
      </p:sp>
      <p:sp>
        <p:nvSpPr>
          <p:cNvPr id="3" name="Content Placeholder 2">
            <a:extLst>
              <a:ext uri="{FF2B5EF4-FFF2-40B4-BE49-F238E27FC236}">
                <a16:creationId xmlns:a16="http://schemas.microsoft.com/office/drawing/2014/main" id="{781C01FE-3339-5ED9-9923-9A7DBFBAE31C}"/>
              </a:ext>
            </a:extLst>
          </p:cNvPr>
          <p:cNvSpPr>
            <a:spLocks noGrp="1"/>
          </p:cNvSpPr>
          <p:nvPr>
            <p:ph sz="half" idx="2"/>
          </p:nvPr>
        </p:nvSpPr>
        <p:spPr/>
        <p:txBody>
          <a:bodyPr vert="horz" lIns="0" tIns="0" rIns="0" bIns="0" rtlCol="0" anchor="t">
            <a:noAutofit/>
          </a:bodyPr>
          <a:lstStyle/>
          <a:p>
            <a:pPr marL="342900" indent="-342900">
              <a:buFont typeface="Arial" panose="020B0604020202020204" pitchFamily="34" charset="0"/>
              <a:buChar char="•"/>
            </a:pPr>
            <a:r>
              <a:rPr lang="en-GB"/>
              <a:t>Oxidisation</a:t>
            </a:r>
          </a:p>
          <a:p>
            <a:pPr marL="342900" indent="-342900">
              <a:buFont typeface="Arial" panose="020B0604020202020204" pitchFamily="34" charset="0"/>
              <a:buChar char="•"/>
            </a:pPr>
            <a:r>
              <a:rPr lang="en-GB"/>
              <a:t>Excess Negative Charge To Energy</a:t>
            </a:r>
          </a:p>
          <a:p>
            <a:pPr marL="342900" indent="-342900">
              <a:buFont typeface="Arial" panose="020B0604020202020204" pitchFamily="34" charset="0"/>
              <a:buChar char="•"/>
            </a:pPr>
            <a:r>
              <a:rPr lang="en-GB"/>
              <a:t>Medium (Filter)</a:t>
            </a:r>
          </a:p>
          <a:p>
            <a:pPr marL="342900" indent="-342900">
              <a:buFont typeface="Arial" panose="020B0604020202020204" pitchFamily="34" charset="0"/>
              <a:buChar char="•"/>
            </a:pPr>
            <a:r>
              <a:rPr lang="en-GB"/>
              <a:t>Water And Oxygen As A By-Product</a:t>
            </a:r>
          </a:p>
          <a:p>
            <a:pPr marL="342900" indent="-342900">
              <a:buFont typeface="Arial" panose="020B0604020202020204" pitchFamily="34" charset="0"/>
              <a:buChar char="•"/>
            </a:pPr>
            <a:r>
              <a:rPr lang="en-GB"/>
              <a:t>Process then Repeated</a:t>
            </a:r>
          </a:p>
        </p:txBody>
      </p:sp>
      <p:sp>
        <p:nvSpPr>
          <p:cNvPr id="4" name="Footer Placeholder 3">
            <a:extLst>
              <a:ext uri="{FF2B5EF4-FFF2-40B4-BE49-F238E27FC236}">
                <a16:creationId xmlns:a16="http://schemas.microsoft.com/office/drawing/2014/main" id="{43E10618-3CC6-9ED8-BCFE-621A1917FAF0}"/>
              </a:ext>
            </a:extLst>
          </p:cNvPr>
          <p:cNvSpPr>
            <a:spLocks noGrp="1"/>
          </p:cNvSpPr>
          <p:nvPr>
            <p:ph type="ftr" sz="quarter" idx="10"/>
          </p:nvPr>
        </p:nvSpPr>
        <p:spPr/>
        <p:txBody>
          <a:bodyPr/>
          <a:lstStyle/>
          <a:p>
            <a:r>
              <a:rPr lang="en-US"/>
              <a:t>Facing The Energy Crisis</a:t>
            </a:r>
          </a:p>
        </p:txBody>
      </p:sp>
      <p:sp>
        <p:nvSpPr>
          <p:cNvPr id="5" name="Slide Number Placeholder 4">
            <a:extLst>
              <a:ext uri="{FF2B5EF4-FFF2-40B4-BE49-F238E27FC236}">
                <a16:creationId xmlns:a16="http://schemas.microsoft.com/office/drawing/2014/main" id="{CAE13BAA-C139-42B1-A448-FFBC12B5EE80}"/>
              </a:ext>
            </a:extLst>
          </p:cNvPr>
          <p:cNvSpPr>
            <a:spLocks noGrp="1"/>
          </p:cNvSpPr>
          <p:nvPr>
            <p:ph type="sldNum" sz="quarter" idx="11"/>
          </p:nvPr>
        </p:nvSpPr>
        <p:spPr/>
        <p:txBody>
          <a:bodyPr/>
          <a:lstStyle/>
          <a:p>
            <a:fld id="{09A01C0A-2BB6-49E7-91A3-DCB9F9F59583}" type="slidenum">
              <a:rPr lang="en-US" smtClean="0"/>
              <a:pPr/>
              <a:t>9</a:t>
            </a:fld>
            <a:endParaRPr lang="en-US"/>
          </a:p>
        </p:txBody>
      </p:sp>
    </p:spTree>
    <p:extLst>
      <p:ext uri="{BB962C8B-B14F-4D97-AF65-F5344CB8AC3E}">
        <p14:creationId xmlns:p14="http://schemas.microsoft.com/office/powerpoint/2010/main" val="971431133"/>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A736DBDDB92440AE971BE7DB597D5F" ma:contentTypeVersion="9" ma:contentTypeDescription="Create a new document." ma:contentTypeScope="" ma:versionID="1435e296adeab54e41bb456f1c5295c9">
  <xsd:schema xmlns:xsd="http://www.w3.org/2001/XMLSchema" xmlns:xs="http://www.w3.org/2001/XMLSchema" xmlns:p="http://schemas.microsoft.com/office/2006/metadata/properties" xmlns:ns3="ca963b72-d512-43ae-b8db-53da86ee4e8e" targetNamespace="http://schemas.microsoft.com/office/2006/metadata/properties" ma:root="true" ma:fieldsID="de90a8722829048ea52c4dea91d911ec" ns3:_="">
    <xsd:import namespace="ca963b72-d512-43ae-b8db-53da86ee4e8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63b72-d512-43ae-b8db-53da86ee4e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E37A47-2B15-4C4B-A41B-ACA4E38D87E1}">
  <ds:schemaRefs>
    <ds:schemaRef ds:uri="http://schemas.microsoft.com/sharepoint/v3/contenttype/forms"/>
  </ds:schemaRefs>
</ds:datastoreItem>
</file>

<file path=customXml/itemProps2.xml><?xml version="1.0" encoding="utf-8"?>
<ds:datastoreItem xmlns:ds="http://schemas.openxmlformats.org/officeDocument/2006/customXml" ds:itemID="{42815D5D-BEFA-45FF-9D7F-14AA76545174}">
  <ds:schemaRefs>
    <ds:schemaRef ds:uri="http://www.w3.org/XML/1998/namespace"/>
    <ds:schemaRef ds:uri="http://purl.org/dc/terms/"/>
    <ds:schemaRef ds:uri="http://schemas.microsoft.com/office/2006/documentManagement/types"/>
    <ds:schemaRef ds:uri="ca963b72-d512-43ae-b8db-53da86ee4e8e"/>
    <ds:schemaRef ds:uri="http://purl.org/dc/elements/1.1/"/>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371C2062-5ABA-45AF-BB28-A91E84BA0F3C}">
  <ds:schemaRefs>
    <ds:schemaRef ds:uri="ca963b72-d512-43ae-b8db-53da86ee4e8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0</TotalTime>
  <Words>1750</Words>
  <Application>Microsoft Office PowerPoint</Application>
  <PresentationFormat>Widescreen</PresentationFormat>
  <Paragraphs>203</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Arial Black</vt:lpstr>
      <vt:lpstr>Avenir Next LT Pro</vt:lpstr>
      <vt:lpstr>Calibri</vt:lpstr>
      <vt:lpstr>Gill Sans Ultra Bold</vt:lpstr>
      <vt:lpstr>Segoe UI</vt:lpstr>
      <vt:lpstr>Office Theme</vt:lpstr>
      <vt:lpstr>Our innovative project design:  the hydrogen   fuel storage    proposal</vt:lpstr>
      <vt:lpstr>Meet our Team</vt:lpstr>
      <vt:lpstr>PowerPoint Presentation</vt:lpstr>
      <vt:lpstr>What Is hydrogen?</vt:lpstr>
      <vt:lpstr>Why Hydrogen?</vt:lpstr>
      <vt:lpstr>The design</vt:lpstr>
      <vt:lpstr>How it works pt.1</vt:lpstr>
      <vt:lpstr>How it works pt.2</vt:lpstr>
      <vt:lpstr>How it works PT.3</vt:lpstr>
      <vt:lpstr>Some Concepts we came out with:</vt:lpstr>
      <vt:lpstr>Innovation prototype</vt:lpstr>
      <vt:lpstr>Roleplay</vt:lpstr>
      <vt:lpstr>Statistics &amp; Research          </vt:lpstr>
      <vt:lpstr>Hydrogen holds great promise to meet many of our future energy needs and it addresses our environmental concerns.</vt:lpstr>
      <vt:lpstr>Inspiration</vt:lpstr>
      <vt:lpstr>Website of our design</vt:lpstr>
      <vt:lpstr>The Game</vt:lpstr>
      <vt:lpstr>Our Robot Design</vt:lpstr>
      <vt:lpstr>THE ROBOT</vt:lpstr>
      <vt:lpstr>Design Issues</vt:lpstr>
      <vt:lpstr>SUMMARY</vt:lpstr>
      <vt:lpstr>THANK YOU for listening.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innovative project design: the geothermal       project      proposal</dc:title>
  <dc:creator>Zeyad Elmetwally</dc:creator>
  <cp:lastModifiedBy>Umar Sharief</cp:lastModifiedBy>
  <cp:revision>74</cp:revision>
  <dcterms:created xsi:type="dcterms:W3CDTF">2022-09-27T11:49:49Z</dcterms:created>
  <dcterms:modified xsi:type="dcterms:W3CDTF">2023-03-21T21:22:10Z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0x01010095A736DBDDB92440AE971BE7DB597D5F</vt:lpwstr>
  </property>
</Properties>
</file>